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3"/>
  </p:notesMasterIdLst>
  <p:handoutMasterIdLst>
    <p:handoutMasterId r:id="rId14"/>
  </p:handoutMasterIdLst>
  <p:sldIdLst>
    <p:sldId id="481" r:id="rId5"/>
    <p:sldId id="1342" r:id="rId6"/>
    <p:sldId id="1338" r:id="rId7"/>
    <p:sldId id="1122" r:id="rId8"/>
    <p:sldId id="1108" r:id="rId9"/>
    <p:sldId id="1119" r:id="rId10"/>
    <p:sldId id="1120" r:id="rId11"/>
    <p:sldId id="1343" r:id="rId12"/>
  </p:sldIdLst>
  <p:sldSz cx="9144000" cy="5143500" type="screen16x9"/>
  <p:notesSz cx="7023100" cy="93091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Default Section" id="{9A0156E5-E84A-47BB-A7EB-D34528D1D0E2}">
          <p14:sldIdLst>
            <p14:sldId id="481"/>
            <p14:sldId id="1342"/>
            <p14:sldId id="1338"/>
            <p14:sldId id="1122"/>
            <p14:sldId id="1108"/>
            <p14:sldId id="1119"/>
            <p14:sldId id="1120"/>
            <p14:sldId id="1343"/>
          </p14:sldIdLst>
        </p14:section>
      </p14:sectionLst>
    </p:ext>
    <p:ext uri="{EFAFB233-063F-42B5-8137-9DF3F51BA10A}">
      <p15:sldGuideLst xmlns:p15="http://schemas.microsoft.com/office/powerpoint/2012/main">
        <p15:guide id="1" orient="horz" pos="2775">
          <p15:clr>
            <a:srgbClr val="A4A3A4"/>
          </p15:clr>
        </p15:guide>
        <p15:guide id="2" orient="horz" pos="311">
          <p15:clr>
            <a:srgbClr val="A4A3A4"/>
          </p15:clr>
        </p15:guide>
        <p15:guide id="3" orient="horz" pos="466">
          <p15:clr>
            <a:srgbClr val="A4A3A4"/>
          </p15:clr>
        </p15:guide>
        <p15:guide id="4" orient="horz" pos="948" userDrawn="1">
          <p15:clr>
            <a:srgbClr val="A4A3A4"/>
          </p15:clr>
        </p15:guide>
        <p15:guide id="5" orient="horz" pos="3090">
          <p15:clr>
            <a:srgbClr val="A4A3A4"/>
          </p15:clr>
        </p15:guide>
        <p15:guide id="6" orient="horz" pos="804">
          <p15:clr>
            <a:srgbClr val="A4A3A4"/>
          </p15:clr>
        </p15:guide>
        <p15:guide id="7" pos="5611">
          <p15:clr>
            <a:srgbClr val="A4A3A4"/>
          </p15:clr>
        </p15:guide>
        <p15:guide id="8" pos="136">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vila-Mooney, Carrie" initials="AC" lastIdx="2" clrIdx="0"/>
  <p:cmAuthor id="2" name="Perrone, Emily" initials="PE" lastIdx="1" clrIdx="1"/>
  <p:cmAuthor id="3" name="Rother, Olivia" initials="RO" lastIdx="2" clrIdx="2"/>
  <p:cmAuthor id="4" name="Alayna Linde" initials="AL" lastIdx="7" clrIdx="3">
    <p:extLst>
      <p:ext uri="{19B8F6BF-5375-455C-9EA6-DF929625EA0E}">
        <p15:presenceInfo xmlns:p15="http://schemas.microsoft.com/office/powerpoint/2012/main" userId="S-1-5-21-1078081533-448539723-725345543-6411" providerId="AD"/>
      </p:ext>
    </p:extLst>
  </p:cmAuthor>
  <p:cmAuthor id="5" name="Erin Pressentin Taylor" initials="EPT" lastIdx="4" clrIdx="4">
    <p:extLst>
      <p:ext uri="{19B8F6BF-5375-455C-9EA6-DF929625EA0E}">
        <p15:presenceInfo xmlns:p15="http://schemas.microsoft.com/office/powerpoint/2012/main" userId="S-1-5-21-1078081533-448539723-725345543-5684" providerId="AD"/>
      </p:ext>
    </p:extLst>
  </p:cmAuthor>
  <p:cmAuthor id="6" name="Alexandra Streamer" initials="AS" lastIdx="3" clrIdx="5">
    <p:extLst>
      <p:ext uri="{19B8F6BF-5375-455C-9EA6-DF929625EA0E}">
        <p15:presenceInfo xmlns:p15="http://schemas.microsoft.com/office/powerpoint/2012/main" userId="S-1-5-21-1078081533-448539723-725345543-11614" providerId="AD"/>
      </p:ext>
    </p:extLst>
  </p:cmAuthor>
  <p:cmAuthor id="7" name="Chase, Claire" initials="CC" lastIdx="27" clrIdx="6">
    <p:extLst>
      <p:ext uri="{19B8F6BF-5375-455C-9EA6-DF929625EA0E}">
        <p15:presenceInfo xmlns:p15="http://schemas.microsoft.com/office/powerpoint/2012/main" userId="S-1-5-21-1202660629-261903793-682003330-46485" providerId="AD"/>
      </p:ext>
    </p:extLst>
  </p:cmAuthor>
  <p:cmAuthor id="8" name="Comis, Sue" initials="CS" lastIdx="5" clrIdx="7">
    <p:extLst>
      <p:ext uri="{19B8F6BF-5375-455C-9EA6-DF929625EA0E}">
        <p15:presenceInfo xmlns:p15="http://schemas.microsoft.com/office/powerpoint/2012/main" userId="S-1-5-21-1202660629-261903793-682003330-1210" providerId="AD"/>
      </p:ext>
    </p:extLst>
  </p:cmAuthor>
  <p:cmAuthor id="9" name="agency\LindeA" initials="a" lastIdx="8" clrIdx="8">
    <p:extLst>
      <p:ext uri="{19B8F6BF-5375-455C-9EA6-DF929625EA0E}">
        <p15:presenceInfo xmlns:p15="http://schemas.microsoft.com/office/powerpoint/2012/main" userId="agency\LindeA" providerId="None"/>
      </p:ext>
    </p:extLst>
  </p:cmAuthor>
  <p:cmAuthor id="10" name="Alayna Linde" initials="AL [2]" lastIdx="25" clrIdx="9">
    <p:extLst>
      <p:ext uri="{19B8F6BF-5375-455C-9EA6-DF929625EA0E}">
        <p15:presenceInfo xmlns:p15="http://schemas.microsoft.com/office/powerpoint/2012/main" userId="S::alinde@enviroissues.com::0ba41511-6aac-48c0-b2d0-048014a36841" providerId="AD"/>
      </p:ext>
    </p:extLst>
  </p:cmAuthor>
  <p:cmAuthor id="11" name="Alexandra Streamer" initials="AS [2]" lastIdx="16" clrIdx="10">
    <p:extLst>
      <p:ext uri="{19B8F6BF-5375-455C-9EA6-DF929625EA0E}">
        <p15:presenceInfo xmlns:p15="http://schemas.microsoft.com/office/powerpoint/2012/main" userId="S::astreamer@enviroissues.com::a2102945-402c-483f-833a-88dae2c7877f" providerId="AD"/>
      </p:ext>
    </p:extLst>
  </p:cmAuthor>
  <p:cmAuthor id="12" name="Erin Pressentin Taylor" initials="ET" lastIdx="3" clrIdx="11">
    <p:extLst>
      <p:ext uri="{19B8F6BF-5375-455C-9EA6-DF929625EA0E}">
        <p15:presenceInfo xmlns:p15="http://schemas.microsoft.com/office/powerpoint/2012/main" userId="S::etaylor@enviroissues.com::513f3ad4-6604-4e1f-a4f3-36aa15cd78fa" providerId="AD"/>
      </p:ext>
    </p:extLst>
  </p:cmAuthor>
  <p:cmAuthor id="13" name="Chris Johnstone" initials="CJ" lastIdx="4" clrIdx="12">
    <p:extLst>
      <p:ext uri="{19B8F6BF-5375-455C-9EA6-DF929625EA0E}">
        <p15:presenceInfo xmlns:p15="http://schemas.microsoft.com/office/powerpoint/2012/main" userId="S::cjohnstone@enviroissues.com::ca548ec1-1927-43d5-8b3c-e0261bdc6c51" providerId="AD"/>
      </p:ext>
    </p:extLst>
  </p:cmAuthor>
  <p:cmAuthor id="14" name="Sagar Ramachandra" initials="SR" lastIdx="5" clrIdx="13">
    <p:extLst>
      <p:ext uri="{19B8F6BF-5375-455C-9EA6-DF929625EA0E}">
        <p15:presenceInfo xmlns:p15="http://schemas.microsoft.com/office/powerpoint/2012/main" userId="690b66ba01f2a516" providerId="Windows Live"/>
      </p:ext>
    </p:extLst>
  </p:cmAuthor>
  <p:cmAuthor id="15" name="Sophie Cottle" initials="SC" lastIdx="2" clrIdx="14">
    <p:extLst>
      <p:ext uri="{19B8F6BF-5375-455C-9EA6-DF929625EA0E}">
        <p15:presenceInfo xmlns:p15="http://schemas.microsoft.com/office/powerpoint/2012/main" userId="S::scottle@enviroissues.com::2bd1b815-a08e-4876-a3f5-1ec8c4b848d4" providerId="AD"/>
      </p:ext>
    </p:extLst>
  </p:cmAuthor>
  <p:cmAuthor id="16" name="Hawkins, Curvie" initials="HC" lastIdx="1" clrIdx="15">
    <p:extLst>
      <p:ext uri="{19B8F6BF-5375-455C-9EA6-DF929625EA0E}">
        <p15:presenceInfo xmlns:p15="http://schemas.microsoft.com/office/powerpoint/2012/main" userId="S-1-5-21-1202660629-261903793-682003330-448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622"/>
    <a:srgbClr val="002E6D"/>
    <a:srgbClr val="173D7B"/>
    <a:srgbClr val="70AD47"/>
    <a:srgbClr val="E21C90"/>
    <a:srgbClr val="2B376E"/>
    <a:srgbClr val="808080"/>
    <a:srgbClr val="FEA138"/>
    <a:srgbClr val="53C9D4"/>
    <a:srgbClr val="1F30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0483" autoAdjust="0"/>
  </p:normalViewPr>
  <p:slideViewPr>
    <p:cSldViewPr snapToGrid="0">
      <p:cViewPr varScale="1">
        <p:scale>
          <a:sx n="70" d="100"/>
          <a:sy n="70" d="100"/>
        </p:scale>
        <p:origin x="318" y="72"/>
      </p:cViewPr>
      <p:guideLst>
        <p:guide orient="horz" pos="2775"/>
        <p:guide orient="horz" pos="311"/>
        <p:guide orient="horz" pos="466"/>
        <p:guide orient="horz" pos="948"/>
        <p:guide orient="horz" pos="3090"/>
        <p:guide orient="horz" pos="804"/>
        <p:guide pos="5611"/>
        <p:guide pos="136"/>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2502" y="4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76" tIns="46637" rIns="93276" bIns="4663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8134" y="2"/>
            <a:ext cx="3043343" cy="465455"/>
          </a:xfrm>
          <a:prstGeom prst="rect">
            <a:avLst/>
          </a:prstGeom>
        </p:spPr>
        <p:txBody>
          <a:bodyPr vert="horz" wrap="square" lIns="93276" tIns="46637" rIns="93276" bIns="46637" numCol="1" anchor="t" anchorCtr="0" compatLnSpc="1">
            <a:prstTxWarp prst="textNoShape">
              <a:avLst/>
            </a:prstTxWarp>
          </a:bodyPr>
          <a:lstStyle>
            <a:lvl1pPr algn="r">
              <a:defRPr sz="1200">
                <a:latin typeface="Calibri" charset="0"/>
              </a:defRPr>
            </a:lvl1pPr>
          </a:lstStyle>
          <a:p>
            <a:pPr>
              <a:defRPr/>
            </a:pPr>
            <a:fld id="{F000A042-A743-2C4C-AE1D-AA4B6E51894F}" type="datetimeFigureOut">
              <a:rPr lang="en-US"/>
              <a:pPr>
                <a:defRPr/>
              </a:pPr>
              <a:t>10/20/2020</a:t>
            </a:fld>
            <a:endParaRPr lang="en-US"/>
          </a:p>
        </p:txBody>
      </p:sp>
      <p:sp>
        <p:nvSpPr>
          <p:cNvPr id="4" name="Footer Placeholder 3"/>
          <p:cNvSpPr>
            <a:spLocks noGrp="1"/>
          </p:cNvSpPr>
          <p:nvPr>
            <p:ph type="ftr" sz="quarter" idx="2"/>
          </p:nvPr>
        </p:nvSpPr>
        <p:spPr>
          <a:xfrm>
            <a:off x="0" y="8842033"/>
            <a:ext cx="3043343" cy="465455"/>
          </a:xfrm>
          <a:prstGeom prst="rect">
            <a:avLst/>
          </a:prstGeom>
        </p:spPr>
        <p:txBody>
          <a:bodyPr vert="horz" lIns="93276" tIns="46637" rIns="93276" bIns="4663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8134" y="8842033"/>
            <a:ext cx="3043343" cy="465455"/>
          </a:xfrm>
          <a:prstGeom prst="rect">
            <a:avLst/>
          </a:prstGeom>
        </p:spPr>
        <p:txBody>
          <a:bodyPr vert="horz" wrap="square" lIns="93276" tIns="46637" rIns="93276" bIns="46637" numCol="1" anchor="b" anchorCtr="0" compatLnSpc="1">
            <a:prstTxWarp prst="textNoShape">
              <a:avLst/>
            </a:prstTxWarp>
          </a:bodyPr>
          <a:lstStyle>
            <a:lvl1pPr algn="r">
              <a:defRPr sz="1200">
                <a:latin typeface="Calibri" charset="0"/>
              </a:defRPr>
            </a:lvl1pPr>
          </a:lstStyle>
          <a:p>
            <a:pPr>
              <a:defRPr/>
            </a:pPr>
            <a:fld id="{A83C7CD9-AD26-F040-8CE2-9B94C713552B}" type="slidenum">
              <a:rPr lang="en-US"/>
              <a:pPr>
                <a:defRPr/>
              </a:pPr>
              <a:t>‹#›</a:t>
            </a:fld>
            <a:endParaRPr lang="en-US"/>
          </a:p>
        </p:txBody>
      </p:sp>
    </p:spTree>
    <p:extLst>
      <p:ext uri="{BB962C8B-B14F-4D97-AF65-F5344CB8AC3E}">
        <p14:creationId xmlns:p14="http://schemas.microsoft.com/office/powerpoint/2010/main" val="8527216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43343" cy="465455"/>
          </a:xfrm>
          <a:prstGeom prst="rect">
            <a:avLst/>
          </a:prstGeom>
        </p:spPr>
        <p:txBody>
          <a:bodyPr vert="horz" lIns="93276" tIns="46637" rIns="93276" bIns="46637"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8134" y="2"/>
            <a:ext cx="3043343" cy="465455"/>
          </a:xfrm>
          <a:prstGeom prst="rect">
            <a:avLst/>
          </a:prstGeom>
        </p:spPr>
        <p:txBody>
          <a:bodyPr vert="horz" wrap="square" lIns="93276" tIns="46637" rIns="93276" bIns="46637" numCol="1" anchor="t" anchorCtr="0" compatLnSpc="1">
            <a:prstTxWarp prst="textNoShape">
              <a:avLst/>
            </a:prstTxWarp>
          </a:bodyPr>
          <a:lstStyle>
            <a:lvl1pPr algn="r">
              <a:defRPr sz="1200">
                <a:latin typeface="Calibri" charset="0"/>
              </a:defRPr>
            </a:lvl1pPr>
          </a:lstStyle>
          <a:p>
            <a:pPr>
              <a:defRPr/>
            </a:pPr>
            <a:fld id="{9398A926-8D6B-164D-ACBA-15CB9D9CCF74}" type="datetimeFigureOut">
              <a:rPr lang="en-US"/>
              <a:pPr>
                <a:defRPr/>
              </a:pPr>
              <a:t>10/20/2020</a:t>
            </a:fld>
            <a:endParaRPr lang="en-US"/>
          </a:p>
        </p:txBody>
      </p:sp>
      <p:sp>
        <p:nvSpPr>
          <p:cNvPr id="4" name="Slide Image Placeholder 3"/>
          <p:cNvSpPr>
            <a:spLocks noGrp="1" noRot="1" noChangeAspect="1"/>
          </p:cNvSpPr>
          <p:nvPr>
            <p:ph type="sldImg" idx="2"/>
          </p:nvPr>
        </p:nvSpPr>
        <p:spPr>
          <a:xfrm>
            <a:off x="409575" y="700088"/>
            <a:ext cx="6205538" cy="3490912"/>
          </a:xfrm>
          <a:prstGeom prst="rect">
            <a:avLst/>
          </a:prstGeom>
          <a:noFill/>
          <a:ln w="12700">
            <a:solidFill>
              <a:prstClr val="black"/>
            </a:solidFill>
          </a:ln>
        </p:spPr>
        <p:txBody>
          <a:bodyPr vert="horz" lIns="93276" tIns="46637" rIns="93276" bIns="46637" rtlCol="0" anchor="ctr"/>
          <a:lstStyle/>
          <a:p>
            <a:pPr lvl="0"/>
            <a:endParaRPr lang="en-US" noProof="0"/>
          </a:p>
        </p:txBody>
      </p:sp>
      <p:sp>
        <p:nvSpPr>
          <p:cNvPr id="5" name="Notes Placeholder 4"/>
          <p:cNvSpPr>
            <a:spLocks noGrp="1"/>
          </p:cNvSpPr>
          <p:nvPr>
            <p:ph type="body" sz="quarter" idx="3"/>
          </p:nvPr>
        </p:nvSpPr>
        <p:spPr>
          <a:xfrm>
            <a:off x="702310" y="4421826"/>
            <a:ext cx="5618480" cy="4189095"/>
          </a:xfrm>
          <a:prstGeom prst="rect">
            <a:avLst/>
          </a:prstGeom>
        </p:spPr>
        <p:txBody>
          <a:bodyPr vert="horz" lIns="93276" tIns="46637" rIns="93276" bIns="4663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3"/>
            <a:ext cx="3043343" cy="465455"/>
          </a:xfrm>
          <a:prstGeom prst="rect">
            <a:avLst/>
          </a:prstGeom>
        </p:spPr>
        <p:txBody>
          <a:bodyPr vert="horz" lIns="93276" tIns="46637" rIns="93276" bIns="4663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8134" y="8842033"/>
            <a:ext cx="3043343" cy="465455"/>
          </a:xfrm>
          <a:prstGeom prst="rect">
            <a:avLst/>
          </a:prstGeom>
        </p:spPr>
        <p:txBody>
          <a:bodyPr vert="horz" wrap="square" lIns="93276" tIns="46637" rIns="93276" bIns="46637" numCol="1" anchor="b" anchorCtr="0" compatLnSpc="1">
            <a:prstTxWarp prst="textNoShape">
              <a:avLst/>
            </a:prstTxWarp>
          </a:bodyPr>
          <a:lstStyle>
            <a:lvl1pPr algn="r">
              <a:defRPr sz="1200">
                <a:latin typeface="Calibri" charset="0"/>
              </a:defRPr>
            </a:lvl1pPr>
          </a:lstStyle>
          <a:p>
            <a:pPr>
              <a:defRPr/>
            </a:pPr>
            <a:fld id="{B83DB7FA-C357-BD44-B313-15295D394820}" type="slidenum">
              <a:rPr lang="en-US"/>
              <a:pPr>
                <a:defRPr/>
              </a:pPr>
              <a:t>‹#›</a:t>
            </a:fld>
            <a:endParaRPr lang="en-US"/>
          </a:p>
        </p:txBody>
      </p:sp>
    </p:spTree>
    <p:extLst>
      <p:ext uri="{BB962C8B-B14F-4D97-AF65-F5344CB8AC3E}">
        <p14:creationId xmlns:p14="http://schemas.microsoft.com/office/powerpoint/2010/main" val="9030829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1</a:t>
            </a:fld>
            <a:endParaRPr lang="en-US"/>
          </a:p>
        </p:txBody>
      </p:sp>
    </p:spTree>
    <p:extLst>
      <p:ext uri="{BB962C8B-B14F-4D97-AF65-F5344CB8AC3E}">
        <p14:creationId xmlns:p14="http://schemas.microsoft.com/office/powerpoint/2010/main" val="3335257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2</a:t>
            </a:fld>
            <a:endParaRPr lang="en-US"/>
          </a:p>
        </p:txBody>
      </p:sp>
    </p:spTree>
    <p:extLst>
      <p:ext uri="{BB962C8B-B14F-4D97-AF65-F5344CB8AC3E}">
        <p14:creationId xmlns:p14="http://schemas.microsoft.com/office/powerpoint/2010/main" val="4210061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83DB7FA-C357-BD44-B313-15295D394820}" type="slidenum">
              <a:rPr lang="en-US" smtClean="0"/>
              <a:pPr>
                <a:defRPr/>
              </a:pPr>
              <a:t>3</a:t>
            </a:fld>
            <a:endParaRPr lang="en-US"/>
          </a:p>
        </p:txBody>
      </p:sp>
    </p:spTree>
    <p:extLst>
      <p:ext uri="{BB962C8B-B14F-4D97-AF65-F5344CB8AC3E}">
        <p14:creationId xmlns:p14="http://schemas.microsoft.com/office/powerpoint/2010/main" val="1405787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Humnst777 B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4</a:t>
            </a:fld>
            <a:endParaRPr lang="en-US"/>
          </a:p>
        </p:txBody>
      </p:sp>
    </p:spTree>
    <p:extLst>
      <p:ext uri="{BB962C8B-B14F-4D97-AF65-F5344CB8AC3E}">
        <p14:creationId xmlns:p14="http://schemas.microsoft.com/office/powerpoint/2010/main" val="273208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800" dirty="0">
              <a:effectLst/>
              <a:latin typeface="Humnst777 BT"/>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5</a:t>
            </a:fld>
            <a:endParaRPr lang="en-US"/>
          </a:p>
        </p:txBody>
      </p:sp>
    </p:spTree>
    <p:extLst>
      <p:ext uri="{BB962C8B-B14F-4D97-AF65-F5344CB8AC3E}">
        <p14:creationId xmlns:p14="http://schemas.microsoft.com/office/powerpoint/2010/main" val="2859916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6</a:t>
            </a:fld>
            <a:endParaRPr lang="en-US"/>
          </a:p>
        </p:txBody>
      </p:sp>
    </p:spTree>
    <p:extLst>
      <p:ext uri="{BB962C8B-B14F-4D97-AF65-F5344CB8AC3E}">
        <p14:creationId xmlns:p14="http://schemas.microsoft.com/office/powerpoint/2010/main" val="1117905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7</a:t>
            </a:fld>
            <a:endParaRPr lang="en-US"/>
          </a:p>
        </p:txBody>
      </p:sp>
    </p:spTree>
    <p:extLst>
      <p:ext uri="{BB962C8B-B14F-4D97-AF65-F5344CB8AC3E}">
        <p14:creationId xmlns:p14="http://schemas.microsoft.com/office/powerpoint/2010/main" val="3848386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B83DB7FA-C357-BD44-B313-15295D394820}" type="slidenum">
              <a:rPr lang="en-US" smtClean="0"/>
              <a:pPr>
                <a:defRPr/>
              </a:pPr>
              <a:t>8</a:t>
            </a:fld>
            <a:endParaRPr lang="en-US"/>
          </a:p>
        </p:txBody>
      </p:sp>
    </p:spTree>
    <p:extLst>
      <p:ext uri="{BB962C8B-B14F-4D97-AF65-F5344CB8AC3E}">
        <p14:creationId xmlns:p14="http://schemas.microsoft.com/office/powerpoint/2010/main" val="31951941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top Blank below">
    <p:spTree>
      <p:nvGrpSpPr>
        <p:cNvPr id="1" name=""/>
        <p:cNvGrpSpPr/>
        <p:nvPr/>
      </p:nvGrpSpPr>
      <p:grpSpPr>
        <a:xfrm>
          <a:off x="0" y="0"/>
          <a:ext cx="0" cy="0"/>
          <a:chOff x="0" y="0"/>
          <a:chExt cx="0" cy="0"/>
        </a:xfrm>
      </p:grpSpPr>
      <p:sp>
        <p:nvSpPr>
          <p:cNvPr id="2" name="Title 1"/>
          <p:cNvSpPr>
            <a:spLocks noGrp="1"/>
          </p:cNvSpPr>
          <p:nvPr>
            <p:ph type="title"/>
          </p:nvPr>
        </p:nvSpPr>
        <p:spPr>
          <a:xfrm>
            <a:off x="228599" y="466344"/>
            <a:ext cx="8686800" cy="533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68072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hoto 2 with slide title top">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5143500"/>
          </a:xfrm>
          <a:prstGeom prst="rect">
            <a:avLst/>
          </a:prstGeom>
        </p:spPr>
        <p:txBody>
          <a:bodyPr/>
          <a:lstStyle/>
          <a:p>
            <a:r>
              <a:rPr lang="en-US"/>
              <a:t>Drag picture to placeholder or click icon to add</a:t>
            </a:r>
          </a:p>
        </p:txBody>
      </p:sp>
      <p:sp>
        <p:nvSpPr>
          <p:cNvPr id="2" name="Title 1"/>
          <p:cNvSpPr>
            <a:spLocks noGrp="1"/>
          </p:cNvSpPr>
          <p:nvPr>
            <p:ph type="title"/>
          </p:nvPr>
        </p:nvSpPr>
        <p:spPr>
          <a:xfrm>
            <a:off x="228599" y="466344"/>
            <a:ext cx="8686800" cy="5334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92228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eft Image right">
    <p:spTree>
      <p:nvGrpSpPr>
        <p:cNvPr id="1" name=""/>
        <p:cNvGrpSpPr/>
        <p:nvPr/>
      </p:nvGrpSpPr>
      <p:grpSpPr>
        <a:xfrm>
          <a:off x="0" y="0"/>
          <a:ext cx="0" cy="0"/>
          <a:chOff x="0" y="0"/>
          <a:chExt cx="0" cy="0"/>
        </a:xfrm>
      </p:grpSpPr>
      <p:sp>
        <p:nvSpPr>
          <p:cNvPr id="9" name="Picture Placeholder 8"/>
          <p:cNvSpPr>
            <a:spLocks noGrp="1"/>
          </p:cNvSpPr>
          <p:nvPr>
            <p:ph type="pic" sz="quarter" idx="11"/>
          </p:nvPr>
        </p:nvSpPr>
        <p:spPr>
          <a:xfrm>
            <a:off x="5029200" y="466344"/>
            <a:ext cx="4114800" cy="4676775"/>
          </a:xfrm>
          <a:prstGeom prst="rect">
            <a:avLst/>
          </a:prstGeom>
        </p:spPr>
        <p:txBody>
          <a:bodyPr/>
          <a:lstStyle/>
          <a:p>
            <a:r>
              <a:rPr lang="en-US"/>
              <a:t>Drag picture to placeholder or click icon to add</a:t>
            </a:r>
          </a:p>
        </p:txBody>
      </p:sp>
      <p:sp>
        <p:nvSpPr>
          <p:cNvPr id="2" name="Title 1"/>
          <p:cNvSpPr>
            <a:spLocks noGrp="1"/>
          </p:cNvSpPr>
          <p:nvPr>
            <p:ph type="title"/>
          </p:nvPr>
        </p:nvSpPr>
        <p:spPr>
          <a:xfrm>
            <a:off x="228599" y="466344"/>
            <a:ext cx="5215467" cy="533400"/>
          </a:xfrm>
          <a:prstGeom prst="rect">
            <a:avLst/>
          </a:prstGeom>
        </p:spPr>
        <p:txBody>
          <a:bodyPr/>
          <a:lstStyle/>
          <a:p>
            <a:r>
              <a:rPr lang="en-US"/>
              <a:t>Click to edit Master title style</a:t>
            </a:r>
          </a:p>
        </p:txBody>
      </p:sp>
      <p:sp>
        <p:nvSpPr>
          <p:cNvPr id="7" name="Text Placeholder 6"/>
          <p:cNvSpPr>
            <a:spLocks noGrp="1"/>
          </p:cNvSpPr>
          <p:nvPr>
            <p:ph type="body" sz="quarter" idx="10"/>
          </p:nvPr>
        </p:nvSpPr>
        <p:spPr>
          <a:xfrm>
            <a:off x="228600" y="1210733"/>
            <a:ext cx="4800600" cy="393276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07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mage left Text right">
    <p:spTree>
      <p:nvGrpSpPr>
        <p:cNvPr id="1" name=""/>
        <p:cNvGrpSpPr/>
        <p:nvPr/>
      </p:nvGrpSpPr>
      <p:grpSpPr>
        <a:xfrm>
          <a:off x="0" y="0"/>
          <a:ext cx="0" cy="0"/>
          <a:chOff x="0" y="0"/>
          <a:chExt cx="0" cy="0"/>
        </a:xfrm>
      </p:grpSpPr>
      <p:sp>
        <p:nvSpPr>
          <p:cNvPr id="2" name="Title 1"/>
          <p:cNvSpPr>
            <a:spLocks noGrp="1"/>
          </p:cNvSpPr>
          <p:nvPr>
            <p:ph type="title"/>
          </p:nvPr>
        </p:nvSpPr>
        <p:spPr>
          <a:xfrm>
            <a:off x="3657600" y="740664"/>
            <a:ext cx="5257800" cy="533400"/>
          </a:xfrm>
          <a:prstGeom prst="rect">
            <a:avLst/>
          </a:prstGeom>
        </p:spPr>
        <p:txBody>
          <a:bodyPr/>
          <a:lstStyle/>
          <a:p>
            <a:r>
              <a:rPr lang="en-US"/>
              <a:t>Click to edit Master title style</a:t>
            </a:r>
          </a:p>
        </p:txBody>
      </p:sp>
      <p:sp>
        <p:nvSpPr>
          <p:cNvPr id="7" name="Text Placeholder 6"/>
          <p:cNvSpPr>
            <a:spLocks noGrp="1"/>
          </p:cNvSpPr>
          <p:nvPr>
            <p:ph type="body" sz="quarter" idx="10"/>
          </p:nvPr>
        </p:nvSpPr>
        <p:spPr>
          <a:xfrm>
            <a:off x="3657600" y="1447800"/>
            <a:ext cx="5257800" cy="36957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p:cNvSpPr>
            <a:spLocks noGrp="1"/>
          </p:cNvSpPr>
          <p:nvPr>
            <p:ph type="pic" sz="quarter" idx="11"/>
          </p:nvPr>
        </p:nvSpPr>
        <p:spPr>
          <a:xfrm>
            <a:off x="0" y="0"/>
            <a:ext cx="3429000" cy="5143500"/>
          </a:xfrm>
          <a:prstGeom prst="rect">
            <a:avLst/>
          </a:prstGeom>
        </p:spPr>
        <p:txBody>
          <a:bodyPr/>
          <a:lstStyle/>
          <a:p>
            <a:r>
              <a:rPr lang="en-US"/>
              <a:t>Drag picture to placeholder or click icon to add</a:t>
            </a:r>
          </a:p>
        </p:txBody>
      </p:sp>
    </p:spTree>
    <p:extLst>
      <p:ext uri="{BB962C8B-B14F-4D97-AF65-F5344CB8AC3E}">
        <p14:creationId xmlns:p14="http://schemas.microsoft.com/office/powerpoint/2010/main" val="998277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7737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228600" y="4629150"/>
            <a:ext cx="2133600" cy="274638"/>
          </a:xfrm>
          <a:prstGeom prst="rect">
            <a:avLst/>
          </a:prstGeom>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4629150"/>
            <a:ext cx="2895600" cy="274638"/>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858000" y="4629150"/>
            <a:ext cx="2049463" cy="274638"/>
          </a:xfrm>
          <a:prstGeom prst="rect">
            <a:avLst/>
          </a:prstGeom>
        </p:spPr>
        <p:txBody>
          <a:bodyPr/>
          <a:lstStyle/>
          <a:p>
            <a:fld id="{4807EAD1-ADCB-1D47-8C13-425FACE29A9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337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B627006-0ADB-AC45-B594-99BFD5854326}"/>
              </a:ext>
            </a:extLst>
          </p:cNvPr>
          <p:cNvSpPr>
            <a:spLocks noGrp="1"/>
          </p:cNvSpPr>
          <p:nvPr>
            <p:ph type="title"/>
          </p:nvPr>
        </p:nvSpPr>
        <p:spPr>
          <a:xfrm>
            <a:off x="628650" y="274639"/>
            <a:ext cx="7886700" cy="620712"/>
          </a:xfrm>
          <a:prstGeom prst="rect">
            <a:avLst/>
          </a:prstGeom>
        </p:spPr>
        <p:txBody>
          <a:bodyPr/>
          <a:lstStyle>
            <a:lvl1pPr>
              <a:defRPr i="1">
                <a:solidFill>
                  <a:srgbClr val="007297"/>
                </a:solidFill>
              </a:defRPr>
            </a:lvl1pPr>
          </a:lstStyle>
          <a:p>
            <a:r>
              <a:rPr lang="en-US"/>
              <a:t>Click to edit Master title style</a:t>
            </a:r>
          </a:p>
        </p:txBody>
      </p:sp>
      <p:sp>
        <p:nvSpPr>
          <p:cNvPr id="4" name="Text Placeholder 3">
            <a:extLst>
              <a:ext uri="{FF2B5EF4-FFF2-40B4-BE49-F238E27FC236}">
                <a16:creationId xmlns="" xmlns:a16="http://schemas.microsoft.com/office/drawing/2014/main" id="{205277FA-A092-C143-8676-D73A96E84C37}"/>
              </a:ext>
            </a:extLst>
          </p:cNvPr>
          <p:cNvSpPr>
            <a:spLocks noGrp="1"/>
          </p:cNvSpPr>
          <p:nvPr>
            <p:ph type="body" sz="quarter" idx="10" hasCustomPrompt="1"/>
          </p:nvPr>
        </p:nvSpPr>
        <p:spPr>
          <a:xfrm>
            <a:off x="628650" y="1123950"/>
            <a:ext cx="7886700" cy="1676400"/>
          </a:xfrm>
          <a:prstGeom prst="rect">
            <a:avLst/>
          </a:prstGeom>
        </p:spPr>
        <p:txBody>
          <a:bodyPr/>
          <a:lstStyle>
            <a:lvl1pPr>
              <a:defRPr sz="2400" b="1" i="1">
                <a:solidFill>
                  <a:srgbClr val="EF7622"/>
                </a:solidFill>
              </a:defRPr>
            </a:lvl1pPr>
            <a:lvl2pPr marL="0" indent="0">
              <a:buFontTx/>
              <a:buNone/>
              <a:defRPr sz="2400" b="1" i="1">
                <a:solidFill>
                  <a:srgbClr val="EF7622"/>
                </a:solidFill>
              </a:defRPr>
            </a:lvl2pPr>
            <a:lvl3pPr marL="571500" indent="-342900">
              <a:buFont typeface="Arial" panose="020B0604020202020204" pitchFamily="34" charset="0"/>
              <a:buChar char="•"/>
              <a:defRPr/>
            </a:lvl3pPr>
          </a:lstStyle>
          <a:p>
            <a:pPr lvl="1"/>
            <a:r>
              <a:rPr lang="en-US"/>
              <a:t>Second level</a:t>
            </a:r>
          </a:p>
          <a:p>
            <a:pPr lvl="2"/>
            <a:r>
              <a:rPr lang="en-US"/>
              <a:t>Third level</a:t>
            </a:r>
          </a:p>
        </p:txBody>
      </p:sp>
      <p:sp>
        <p:nvSpPr>
          <p:cNvPr id="5" name="Rectangle 4">
            <a:extLst>
              <a:ext uri="{FF2B5EF4-FFF2-40B4-BE49-F238E27FC236}">
                <a16:creationId xmlns="" xmlns:a16="http://schemas.microsoft.com/office/drawing/2014/main" id="{8A7F7EA1-0B2E-D843-B233-B9ECBE713A73}"/>
              </a:ext>
            </a:extLst>
          </p:cNvPr>
          <p:cNvSpPr/>
          <p:nvPr userDrawn="1"/>
        </p:nvSpPr>
        <p:spPr>
          <a:xfrm>
            <a:off x="18011" y="4629150"/>
            <a:ext cx="9144000" cy="51435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 xmlns:a16="http://schemas.microsoft.com/office/drawing/2014/main" id="{20FC4CE0-7B7E-8C4C-8408-00ECC37677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3800" y="4758104"/>
            <a:ext cx="1399472" cy="215303"/>
          </a:xfrm>
          <a:prstGeom prst="rect">
            <a:avLst/>
          </a:prstGeom>
        </p:spPr>
      </p:pic>
      <p:sp>
        <p:nvSpPr>
          <p:cNvPr id="7" name="TextBox 6">
            <a:extLst>
              <a:ext uri="{FF2B5EF4-FFF2-40B4-BE49-F238E27FC236}">
                <a16:creationId xmlns="" xmlns:a16="http://schemas.microsoft.com/office/drawing/2014/main" id="{4AD98672-932C-C741-A78D-0A59A48D49CB}"/>
              </a:ext>
            </a:extLst>
          </p:cNvPr>
          <p:cNvSpPr txBox="1"/>
          <p:nvPr userDrawn="1"/>
        </p:nvSpPr>
        <p:spPr>
          <a:xfrm>
            <a:off x="152400" y="4732436"/>
            <a:ext cx="838200" cy="276999"/>
          </a:xfrm>
          <a:prstGeom prst="rect">
            <a:avLst/>
          </a:prstGeom>
          <a:noFill/>
        </p:spPr>
        <p:txBody>
          <a:bodyPr wrap="square" rtlCol="0">
            <a:spAutoFit/>
          </a:bodyPr>
          <a:lstStyle/>
          <a:p>
            <a:fld id="{92EFBB39-EDAD-124B-90FA-D053390A9790}" type="slidenum">
              <a:rPr lang="en-US" sz="1200" smtClean="0">
                <a:solidFill>
                  <a:schemeClr val="bg1"/>
                </a:solidFill>
              </a:rPr>
              <a:t>‹#›</a:t>
            </a:fld>
            <a:endParaRPr lang="en-US" sz="1200">
              <a:solidFill>
                <a:schemeClr val="bg1"/>
              </a:solidFill>
            </a:endParaRPr>
          </a:p>
        </p:txBody>
      </p:sp>
    </p:spTree>
    <p:extLst>
      <p:ext uri="{BB962C8B-B14F-4D97-AF65-F5344CB8AC3E}">
        <p14:creationId xmlns:p14="http://schemas.microsoft.com/office/powerpoint/2010/main" val="318178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5_Deck Title Slide">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A4B7CCAA-40A7-0B41-B4D5-F053BD9E30F2}"/>
              </a:ext>
            </a:extLst>
          </p:cNvPr>
          <p:cNvSpPr/>
          <p:nvPr/>
        </p:nvSpPr>
        <p:spPr>
          <a:xfrm>
            <a:off x="0" y="0"/>
            <a:ext cx="9144000" cy="51435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2177" y="4400550"/>
            <a:ext cx="2171699" cy="334108"/>
          </a:xfrm>
          <a:prstGeom prst="rect">
            <a:avLst/>
          </a:prstGeom>
        </p:spPr>
      </p:pic>
      <p:sp>
        <p:nvSpPr>
          <p:cNvPr id="9" name="Text Placeholder 2"/>
          <p:cNvSpPr>
            <a:spLocks noGrp="1"/>
          </p:cNvSpPr>
          <p:nvPr>
            <p:ph type="body" sz="quarter" idx="10" hasCustomPrompt="1"/>
          </p:nvPr>
        </p:nvSpPr>
        <p:spPr>
          <a:xfrm>
            <a:off x="886966" y="1123950"/>
            <a:ext cx="7723634" cy="792222"/>
          </a:xfrm>
          <a:prstGeom prst="rect">
            <a:avLst/>
          </a:prstGeom>
        </p:spPr>
        <p:txBody>
          <a:bodyPr/>
          <a:lstStyle>
            <a:lvl1pPr algn="r">
              <a:defRPr sz="4800" b="1" i="1" baseline="0">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a:t>Presentation title</a:t>
            </a:r>
          </a:p>
        </p:txBody>
      </p:sp>
      <p:sp>
        <p:nvSpPr>
          <p:cNvPr id="11" name="Text Placeholder 2">
            <a:extLst>
              <a:ext uri="{FF2B5EF4-FFF2-40B4-BE49-F238E27FC236}">
                <a16:creationId xmlns="" xmlns:a16="http://schemas.microsoft.com/office/drawing/2014/main" id="{9BEA3361-5263-9D4A-B711-6E797C300F83}"/>
              </a:ext>
            </a:extLst>
          </p:cNvPr>
          <p:cNvSpPr>
            <a:spLocks noGrp="1"/>
          </p:cNvSpPr>
          <p:nvPr>
            <p:ph type="body" sz="quarter" idx="11" hasCustomPrompt="1"/>
          </p:nvPr>
        </p:nvSpPr>
        <p:spPr>
          <a:xfrm>
            <a:off x="880242" y="2031627"/>
            <a:ext cx="7723634" cy="616323"/>
          </a:xfrm>
          <a:prstGeom prst="rect">
            <a:avLst/>
          </a:prstGeom>
        </p:spPr>
        <p:txBody>
          <a:bodyPr/>
          <a:lstStyle>
            <a:lvl1pPr algn="r">
              <a:defRPr sz="3200" b="0" i="1" baseline="0">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a:t>Subtitle</a:t>
            </a:r>
          </a:p>
        </p:txBody>
      </p:sp>
      <p:sp>
        <p:nvSpPr>
          <p:cNvPr id="15" name="Text Placeholder 2">
            <a:extLst>
              <a:ext uri="{FF2B5EF4-FFF2-40B4-BE49-F238E27FC236}">
                <a16:creationId xmlns="" xmlns:a16="http://schemas.microsoft.com/office/drawing/2014/main" id="{9EC95C49-C071-CF4C-A459-A2E8844A2975}"/>
              </a:ext>
            </a:extLst>
          </p:cNvPr>
          <p:cNvSpPr>
            <a:spLocks noGrp="1"/>
          </p:cNvSpPr>
          <p:nvPr>
            <p:ph type="body" sz="quarter" idx="12" hasCustomPrompt="1"/>
          </p:nvPr>
        </p:nvSpPr>
        <p:spPr>
          <a:xfrm>
            <a:off x="7288306" y="2724150"/>
            <a:ext cx="1315570" cy="405653"/>
          </a:xfrm>
          <a:prstGeom prst="rect">
            <a:avLst/>
          </a:prstGeom>
        </p:spPr>
        <p:txBody>
          <a:bodyPr/>
          <a:lstStyle>
            <a:lvl1pPr algn="r">
              <a:defRPr sz="2000" b="0" i="1" baseline="0">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a:t>12/05/18</a:t>
            </a:r>
          </a:p>
        </p:txBody>
      </p:sp>
    </p:spTree>
    <p:extLst>
      <p:ext uri="{BB962C8B-B14F-4D97-AF65-F5344CB8AC3E}">
        <p14:creationId xmlns:p14="http://schemas.microsoft.com/office/powerpoint/2010/main" val="2386223712"/>
      </p:ext>
    </p:extLst>
  </p:cSld>
  <p:clrMapOvr>
    <a:masterClrMapping/>
  </p:clrMapOvr>
  <p:hf hdr="0" ftr="0" dt="0"/>
  <p:extLst>
    <p:ext uri="{DCECCB84-F9BA-43D5-87BE-67443E8EF086}">
      <p15:sldGuideLst xmlns:p15="http://schemas.microsoft.com/office/powerpoint/2012/main">
        <p15:guide id="1" pos="5424">
          <p15:clr>
            <a:srgbClr val="FBAE40"/>
          </p15:clr>
        </p15:guide>
        <p15:guide id="2" orient="horz">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Section Title">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C005A54E-680E-1945-A8BD-87683677F80E}"/>
              </a:ext>
            </a:extLst>
          </p:cNvPr>
          <p:cNvSpPr/>
          <p:nvPr/>
        </p:nvSpPr>
        <p:spPr>
          <a:xfrm>
            <a:off x="0" y="-6156"/>
            <a:ext cx="9144000" cy="5149655"/>
          </a:xfrm>
          <a:prstGeom prst="rect">
            <a:avLst/>
          </a:prstGeom>
          <a:solidFill>
            <a:srgbClr val="0072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 xmlns:a16="http://schemas.microsoft.com/office/drawing/2014/main" id="{A5681DE3-9C13-7B45-913E-85AF6B8155C9}"/>
              </a:ext>
            </a:extLst>
          </p:cNvPr>
          <p:cNvSpPr>
            <a:spLocks noGrp="1"/>
          </p:cNvSpPr>
          <p:nvPr>
            <p:ph type="body" sz="quarter" idx="11" hasCustomPrompt="1"/>
          </p:nvPr>
        </p:nvSpPr>
        <p:spPr>
          <a:xfrm>
            <a:off x="609600" y="1581150"/>
            <a:ext cx="8153399" cy="838200"/>
          </a:xfrm>
          <a:prstGeom prst="rect">
            <a:avLst/>
          </a:prstGeom>
        </p:spPr>
        <p:txBody>
          <a:bodyPr/>
          <a:lstStyle>
            <a:lvl1pPr algn="ctr">
              <a:defRPr sz="4400" b="1" i="1">
                <a:solidFill>
                  <a:schemeClr val="bg1"/>
                </a:solidFill>
              </a:defRPr>
            </a:lvl1pPr>
            <a:lvl2pPr marL="0" indent="0">
              <a:buNone/>
              <a:defRPr b="1" i="1">
                <a:solidFill>
                  <a:srgbClr val="F4A331"/>
                </a:solidFill>
              </a:defRPr>
            </a:lvl2pPr>
            <a:lvl3pPr marL="457200" indent="-228600">
              <a:buFont typeface="Arial" charset="0"/>
              <a:buChar char="•"/>
              <a:defRPr sz="1800">
                <a:solidFill>
                  <a:srgbClr val="1F3051"/>
                </a:solidFill>
              </a:defRPr>
            </a:lvl3pPr>
          </a:lstStyle>
          <a:p>
            <a:pPr lvl="0"/>
            <a:r>
              <a:rPr lang="en-US"/>
              <a:t>Section title</a:t>
            </a:r>
          </a:p>
        </p:txBody>
      </p:sp>
    </p:spTree>
    <p:extLst>
      <p:ext uri="{BB962C8B-B14F-4D97-AF65-F5344CB8AC3E}">
        <p14:creationId xmlns:p14="http://schemas.microsoft.com/office/powerpoint/2010/main" val="376917043"/>
      </p:ext>
    </p:extLst>
  </p:cSld>
  <p:clrMapOvr>
    <a:masterClrMapping/>
  </p:clrMapOvr>
  <p:hf hdr="0" ftr="0" dt="0"/>
  <p:extLst>
    <p:ext uri="{DCECCB84-F9BA-43D5-87BE-67443E8EF086}">
      <p15:sldGuideLst xmlns:p15="http://schemas.microsoft.com/office/powerpoint/2012/main">
        <p15:guide id="1" orient="horz" pos="186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162" r:id="rId1"/>
    <p:sldLayoutId id="2147485159" r:id="rId2"/>
    <p:sldLayoutId id="2147485161" r:id="rId3"/>
    <p:sldLayoutId id="2147485160" r:id="rId4"/>
    <p:sldLayoutId id="2147485142" r:id="rId5"/>
    <p:sldLayoutId id="2147485170" r:id="rId6"/>
    <p:sldLayoutId id="2147485180" r:id="rId7"/>
    <p:sldLayoutId id="2147485181" r:id="rId8"/>
    <p:sldLayoutId id="2147485183" r:id="rId9"/>
  </p:sldLayoutIdLst>
  <p:hf sldNum="0" hdr="0" ftr="0" dt="0"/>
  <p:txStyles>
    <p:titleStyle>
      <a:lvl1pPr algn="l" rtl="0" eaLnBrk="1" fontAlgn="base" hangingPunct="1">
        <a:lnSpc>
          <a:spcPts val="3000"/>
        </a:lnSpc>
        <a:spcBef>
          <a:spcPct val="0"/>
        </a:spcBef>
        <a:spcAft>
          <a:spcPct val="0"/>
        </a:spcAft>
        <a:defRPr sz="3000" b="1" kern="1200" spc="5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000" b="1">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4400" b="1">
          <a:solidFill>
            <a:schemeClr val="tx1"/>
          </a:solidFill>
          <a:latin typeface="Arial" charset="0"/>
          <a:ea typeface="ＭＳ Ｐゴシック" charset="0"/>
          <a:cs typeface="ＭＳ Ｐゴシック" charset="0"/>
        </a:defRPr>
      </a:lvl9pPr>
    </p:titleStyle>
    <p:bodyStyle>
      <a:lvl1pPr marL="0" indent="0" algn="l" rtl="0" eaLnBrk="1" fontAlgn="base" hangingPunct="1">
        <a:spcBef>
          <a:spcPts val="300"/>
        </a:spcBef>
        <a:spcAft>
          <a:spcPct val="0"/>
        </a:spcAft>
        <a:buFontTx/>
        <a:buNone/>
        <a:defRPr sz="2000" kern="1200">
          <a:solidFill>
            <a:schemeClr val="tx1"/>
          </a:solidFill>
          <a:latin typeface="+mn-lt"/>
          <a:ea typeface="ＭＳ Ｐゴシック" charset="0"/>
          <a:cs typeface="ＭＳ Ｐゴシック" charset="0"/>
        </a:defRPr>
      </a:lvl1pPr>
      <a:lvl2pPr marL="228600" indent="-228600" algn="l" rtl="0" eaLnBrk="1" fontAlgn="base" hangingPunct="1">
        <a:spcBef>
          <a:spcPts val="3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2pPr>
      <a:lvl3pPr marL="457200" indent="-228600" algn="l" rtl="0" eaLnBrk="1" fontAlgn="base" hangingPunct="1">
        <a:spcBef>
          <a:spcPts val="3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3pPr>
      <a:lvl4pPr marL="0" indent="0" algn="l" rtl="0" eaLnBrk="1" fontAlgn="base" hangingPunct="1">
        <a:spcBef>
          <a:spcPts val="300"/>
        </a:spcBef>
        <a:spcAft>
          <a:spcPct val="0"/>
        </a:spcAft>
        <a:buFontTx/>
        <a:buNone/>
        <a:defRPr sz="1800" kern="1200">
          <a:solidFill>
            <a:schemeClr val="tx1"/>
          </a:solidFill>
          <a:latin typeface="+mn-lt"/>
          <a:ea typeface="ＭＳ Ｐゴシック" charset="0"/>
          <a:cs typeface="+mn-cs"/>
        </a:defRPr>
      </a:lvl4pPr>
      <a:lvl5pPr marL="228600" indent="-228600" algn="l" rtl="0" eaLnBrk="1" fontAlgn="base" hangingPunct="1">
        <a:spcBef>
          <a:spcPts val="300"/>
        </a:spcBef>
        <a:spcAft>
          <a:spcPct val="0"/>
        </a:spcAft>
        <a:buFont typeface="Arial" panose="020B0604020202020204" pitchFamily="34" charset="0"/>
        <a:buChar char="•"/>
        <a:defRPr sz="18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 xmlns:a16="http://schemas.microsoft.com/office/drawing/2014/main" id="{0358A85F-C130-FC46-9F1C-FC4420C9EC84}"/>
              </a:ext>
            </a:extLst>
          </p:cNvPr>
          <p:cNvSpPr>
            <a:spLocks noGrp="1"/>
          </p:cNvSpPr>
          <p:nvPr>
            <p:ph type="title" idx="4294967295"/>
          </p:nvPr>
        </p:nvSpPr>
        <p:spPr>
          <a:xfrm>
            <a:off x="880242" y="705569"/>
            <a:ext cx="7723634" cy="13133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r" defTabSz="914400" rtl="0" eaLnBrk="1" fontAlgn="base" latinLnBrk="0" hangingPunct="1">
              <a:lnSpc>
                <a:spcPct val="100000"/>
              </a:lnSpc>
              <a:spcBef>
                <a:spcPts val="300"/>
              </a:spcBef>
              <a:spcAft>
                <a:spcPct val="0"/>
              </a:spcAft>
              <a:buClrTx/>
              <a:buSzTx/>
              <a:buFontTx/>
              <a:buNone/>
              <a:tabLst/>
              <a:defRPr/>
            </a:pPr>
            <a:r>
              <a:rPr kumimoji="0" lang="en-US" sz="4100" b="1" i="1"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Sound Transit</a:t>
            </a:r>
            <a:br>
              <a:rPr kumimoji="0" lang="en-US" sz="4100" b="1" i="1" u="none" strike="noStrike" kern="1200" cap="none" spc="0" normalizeH="0" baseline="0" noProof="0" dirty="0">
                <a:ln>
                  <a:noFill/>
                </a:ln>
                <a:solidFill>
                  <a:schemeClr val="bg1"/>
                </a:solidFill>
                <a:effectLst/>
                <a:uLnTx/>
                <a:uFillTx/>
                <a:latin typeface="+mn-lt"/>
                <a:ea typeface="ＭＳ Ｐゴシック" charset="0"/>
                <a:cs typeface="ＭＳ Ｐゴシック" charset="0"/>
              </a:rPr>
            </a:br>
            <a:r>
              <a:rPr kumimoji="0" lang="en-US" sz="4100" b="1" i="1" u="none" strike="noStrike" kern="1200" cap="none" spc="0" normalizeH="0" baseline="0" noProof="0" dirty="0">
                <a:ln>
                  <a:noFill/>
                </a:ln>
                <a:solidFill>
                  <a:schemeClr val="bg1"/>
                </a:solidFill>
                <a:effectLst/>
                <a:uLnTx/>
                <a:uFillTx/>
                <a:latin typeface="+mn-lt"/>
                <a:ea typeface="ＭＳ Ｐゴシック" charset="0"/>
                <a:cs typeface="ＭＳ Ｐゴシック" charset="0"/>
              </a:rPr>
              <a:t>Tacoma Dome Link Extension</a:t>
            </a:r>
          </a:p>
        </p:txBody>
      </p:sp>
      <p:sp>
        <p:nvSpPr>
          <p:cNvPr id="6" name="Text Placeholder 2">
            <a:extLst>
              <a:ext uri="{FF2B5EF4-FFF2-40B4-BE49-F238E27FC236}">
                <a16:creationId xmlns="" xmlns:a16="http://schemas.microsoft.com/office/drawing/2014/main" id="{556028D2-05FA-C540-8DCE-D3104AB08F71}"/>
              </a:ext>
            </a:extLst>
          </p:cNvPr>
          <p:cNvSpPr>
            <a:spLocks noGrp="1"/>
          </p:cNvSpPr>
          <p:nvPr>
            <p:ph type="body" sz="quarter" idx="11"/>
          </p:nvPr>
        </p:nvSpPr>
        <p:spPr>
          <a:xfrm>
            <a:off x="540124" y="1955427"/>
            <a:ext cx="8063752" cy="1169151"/>
          </a:xfrm>
        </p:spPr>
        <p:txBody>
          <a:bodyPr/>
          <a:lstStyle/>
          <a:p>
            <a:r>
              <a:rPr lang="en-US" i="0" dirty="0"/>
              <a:t>Transit Oriented Development Advisory Group</a:t>
            </a:r>
          </a:p>
        </p:txBody>
      </p:sp>
      <p:sp>
        <p:nvSpPr>
          <p:cNvPr id="7" name="Text Placeholder 3">
            <a:extLst>
              <a:ext uri="{FF2B5EF4-FFF2-40B4-BE49-F238E27FC236}">
                <a16:creationId xmlns="" xmlns:a16="http://schemas.microsoft.com/office/drawing/2014/main" id="{6F864C42-DB70-F347-8A8D-E2FE012381DD}"/>
              </a:ext>
            </a:extLst>
          </p:cNvPr>
          <p:cNvSpPr>
            <a:spLocks noGrp="1"/>
          </p:cNvSpPr>
          <p:nvPr>
            <p:ph type="body" sz="quarter" idx="12"/>
          </p:nvPr>
        </p:nvSpPr>
        <p:spPr>
          <a:xfrm>
            <a:off x="4925961" y="3124578"/>
            <a:ext cx="3677915" cy="405653"/>
          </a:xfrm>
        </p:spPr>
        <p:txBody>
          <a:bodyPr/>
          <a:lstStyle/>
          <a:p>
            <a:r>
              <a:rPr lang="en-US" dirty="0"/>
              <a:t>October 19th, 2020</a:t>
            </a:r>
          </a:p>
        </p:txBody>
      </p:sp>
    </p:spTree>
    <p:extLst>
      <p:ext uri="{BB962C8B-B14F-4D97-AF65-F5344CB8AC3E}">
        <p14:creationId xmlns:p14="http://schemas.microsoft.com/office/powerpoint/2010/main" val="6396978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1DA451B4-5F6B-4D4E-8489-20E05FFA76F0}"/>
              </a:ext>
            </a:extLst>
          </p:cNvPr>
          <p:cNvSpPr>
            <a:spLocks noGrp="1"/>
          </p:cNvSpPr>
          <p:nvPr>
            <p:ph type="title" idx="4294967295"/>
          </p:nvPr>
        </p:nvSpPr>
        <p:spPr>
          <a:xfrm>
            <a:off x="698500" y="1914467"/>
            <a:ext cx="7746999" cy="156215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base" latinLnBrk="0" hangingPunct="1">
              <a:lnSpc>
                <a:spcPct val="100000"/>
              </a:lnSpc>
              <a:spcBef>
                <a:spcPts val="300"/>
              </a:spcBef>
              <a:spcAft>
                <a:spcPct val="0"/>
              </a:spcAft>
              <a:buClrTx/>
              <a:buSzTx/>
              <a:buFontTx/>
              <a:buNone/>
              <a:tabLst/>
              <a:defRPr/>
            </a:pPr>
            <a:r>
              <a:rPr kumimoji="0" lang="en-US" sz="2800" i="1" strike="noStrike" kern="1200" cap="none" spc="100" normalizeH="0" baseline="0" noProof="0" dirty="0">
                <a:ln>
                  <a:noFill/>
                </a:ln>
                <a:solidFill>
                  <a:schemeClr val="bg1"/>
                </a:solidFill>
                <a:effectLst/>
                <a:uLnTx/>
                <a:uFillTx/>
                <a:latin typeface="+mn-lt"/>
                <a:ea typeface="ＭＳ Ｐゴシック" charset="0"/>
                <a:cs typeface="ＭＳ Ｐゴシック" charset="0"/>
              </a:rPr>
              <a:t>Land Acknowledgement:</a:t>
            </a:r>
            <a:r>
              <a:rPr lang="en-US" sz="2800" i="1" spc="100" dirty="0">
                <a:latin typeface="+mn-lt"/>
              </a:rPr>
              <a:t/>
            </a:r>
            <a:br>
              <a:rPr lang="en-US" sz="2800" i="1" spc="100" dirty="0">
                <a:latin typeface="+mn-lt"/>
              </a:rPr>
            </a:br>
            <a:r>
              <a:rPr kumimoji="0" lang="en-US" sz="2800" b="1" i="1" u="none" strike="noStrike" kern="1200" cap="none" spc="100" normalizeH="0" baseline="0" noProof="0" dirty="0">
                <a:ln>
                  <a:noFill/>
                </a:ln>
                <a:solidFill>
                  <a:schemeClr val="bg1"/>
                </a:solidFill>
                <a:effectLst/>
                <a:uLnTx/>
                <a:uFillTx/>
                <a:latin typeface="+mn-lt"/>
                <a:ea typeface="ＭＳ Ｐゴシック" charset="0"/>
                <a:cs typeface="ＭＳ Ｐゴシック" charset="0"/>
              </a:rPr>
              <a:t>The land TDLE will be built on is the homelands of the Coastal Salish tribes.</a:t>
            </a:r>
          </a:p>
        </p:txBody>
      </p:sp>
    </p:spTree>
    <p:extLst>
      <p:ext uri="{BB962C8B-B14F-4D97-AF65-F5344CB8AC3E}">
        <p14:creationId xmlns:p14="http://schemas.microsoft.com/office/powerpoint/2010/main" val="442118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e Tacoma Dome Link Extension will include four new stations that will connect the South Sound to the regional light rail system: South Federal Way, Fife, Portland Avenue and Tacoma Dome. For more information about the potential station locations being studied, please contact Sagar Ramachandra at Sagar.Ramachandra@soundtransit.org">
            <a:extLst>
              <a:ext uri="{FF2B5EF4-FFF2-40B4-BE49-F238E27FC236}">
                <a16:creationId xmlns="" xmlns:a16="http://schemas.microsoft.com/office/drawing/2014/main" id="{11712B80-2E1A-764A-8F5E-F0C1654E3412}"/>
              </a:ext>
            </a:extLst>
          </p:cNvPr>
          <p:cNvPicPr>
            <a:picLocks noChangeAspect="1"/>
          </p:cNvPicPr>
          <p:nvPr/>
        </p:nvPicPr>
        <p:blipFill>
          <a:blip r:embed="rId3"/>
          <a:stretch>
            <a:fillRect/>
          </a:stretch>
        </p:blipFill>
        <p:spPr>
          <a:xfrm>
            <a:off x="3582065" y="0"/>
            <a:ext cx="5554980" cy="4629150"/>
          </a:xfrm>
          <a:prstGeom prst="rect">
            <a:avLst/>
          </a:prstGeom>
        </p:spPr>
      </p:pic>
      <p:sp>
        <p:nvSpPr>
          <p:cNvPr id="2" name="Title 1">
            <a:extLst>
              <a:ext uri="{FF2B5EF4-FFF2-40B4-BE49-F238E27FC236}">
                <a16:creationId xmlns="" xmlns:a16="http://schemas.microsoft.com/office/drawing/2014/main" id="{32062CD4-89DD-B043-9AEC-3CA3A1A0DD39}"/>
              </a:ext>
            </a:extLst>
          </p:cNvPr>
          <p:cNvSpPr>
            <a:spLocks noGrp="1"/>
          </p:cNvSpPr>
          <p:nvPr>
            <p:ph type="title"/>
          </p:nvPr>
        </p:nvSpPr>
        <p:spPr>
          <a:xfrm>
            <a:off x="-381000" y="-79587"/>
            <a:ext cx="4495800" cy="1003789"/>
          </a:xfrm>
          <a:noFill/>
        </p:spPr>
        <p:txBody>
          <a:bodyPr lIns="457200" tIns="182880" anchor="ctr" anchorCtr="0"/>
          <a:lstStyle/>
          <a:p>
            <a:r>
              <a:rPr lang="en-US" dirty="0">
                <a:effectLst/>
              </a:rPr>
              <a:t>Tacoma Dome Link Extension (TDLE)</a:t>
            </a:r>
          </a:p>
        </p:txBody>
      </p:sp>
      <p:pic>
        <p:nvPicPr>
          <p:cNvPr id="7" name="Picture 6">
            <a:extLst>
              <a:ext uri="{FF2B5EF4-FFF2-40B4-BE49-F238E27FC236}">
                <a16:creationId xmlns="" xmlns:a16="http://schemas.microsoft.com/office/drawing/2014/main" id="{23607D0D-4A29-414B-97C3-437506351C88}"/>
              </a:ext>
              <a:ext uri="{C183D7F6-B498-43B3-948B-1728B52AA6E4}">
                <adec:decorative xmlns:adec="http://schemas.microsoft.com/office/drawing/2017/decorative" xmlns="" val="1"/>
              </a:ext>
            </a:extLst>
          </p:cNvPr>
          <p:cNvPicPr>
            <a:picLocks noChangeAspect="1"/>
          </p:cNvPicPr>
          <p:nvPr/>
        </p:nvPicPr>
        <p:blipFill rotWithShape="1">
          <a:blip r:embed="rId4"/>
          <a:srcRect l="5485" t="-1173" r="5485" b="3505"/>
          <a:stretch/>
        </p:blipFill>
        <p:spPr>
          <a:xfrm>
            <a:off x="533400" y="2174080"/>
            <a:ext cx="2667000" cy="2455070"/>
          </a:xfrm>
          <a:prstGeom prst="rect">
            <a:avLst/>
          </a:prstGeom>
        </p:spPr>
      </p:pic>
      <p:sp>
        <p:nvSpPr>
          <p:cNvPr id="4" name="TextBox 3">
            <a:extLst>
              <a:ext uri="{FF2B5EF4-FFF2-40B4-BE49-F238E27FC236}">
                <a16:creationId xmlns="" xmlns:a16="http://schemas.microsoft.com/office/drawing/2014/main" id="{A91DEEF4-740B-4FF3-B7D1-8891885A4302}"/>
              </a:ext>
            </a:extLst>
          </p:cNvPr>
          <p:cNvSpPr txBox="1"/>
          <p:nvPr/>
        </p:nvSpPr>
        <p:spPr>
          <a:xfrm>
            <a:off x="6955" y="973751"/>
            <a:ext cx="3272590" cy="1200329"/>
          </a:xfrm>
          <a:prstGeom prst="rect">
            <a:avLst/>
          </a:prstGeom>
          <a:noFill/>
        </p:spPr>
        <p:txBody>
          <a:bodyPr wrap="square" rtlCol="0">
            <a:spAutoFit/>
          </a:bodyPr>
          <a:lstStyle/>
          <a:p>
            <a:pPr marL="576263" lvl="2" indent="-285750">
              <a:buFont typeface="Arial" panose="020B0604020202020204" pitchFamily="34" charset="0"/>
              <a:buChar char="•"/>
            </a:pPr>
            <a:r>
              <a:rPr lang="en-US" sz="2400" dirty="0"/>
              <a:t>10 miles</a:t>
            </a:r>
          </a:p>
          <a:p>
            <a:pPr marL="576263" lvl="2" indent="-285750">
              <a:buFont typeface="Arial" panose="020B0604020202020204" pitchFamily="34" charset="0"/>
              <a:buChar char="•"/>
            </a:pPr>
            <a:r>
              <a:rPr lang="en-US" sz="2400" dirty="0"/>
              <a:t>4 stations</a:t>
            </a:r>
          </a:p>
          <a:p>
            <a:pPr marL="576263" lvl="2" indent="-285750">
              <a:buFont typeface="Arial" panose="020B0604020202020204" pitchFamily="34" charset="0"/>
              <a:buChar char="•"/>
            </a:pPr>
            <a:r>
              <a:rPr lang="en-US" sz="2400" dirty="0"/>
              <a:t>1 river crossing</a:t>
            </a:r>
          </a:p>
        </p:txBody>
      </p:sp>
    </p:spTree>
    <p:extLst>
      <p:ext uri="{BB962C8B-B14F-4D97-AF65-F5344CB8AC3E}">
        <p14:creationId xmlns:p14="http://schemas.microsoft.com/office/powerpoint/2010/main" val="20983029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62CD4-89DD-B043-9AEC-3CA3A1A0DD39}"/>
              </a:ext>
            </a:extLst>
          </p:cNvPr>
          <p:cNvSpPr>
            <a:spLocks noGrp="1"/>
          </p:cNvSpPr>
          <p:nvPr>
            <p:ph type="title"/>
          </p:nvPr>
        </p:nvSpPr>
        <p:spPr>
          <a:xfrm>
            <a:off x="322011" y="146731"/>
            <a:ext cx="7886700" cy="620712"/>
          </a:xfrm>
        </p:spPr>
        <p:txBody>
          <a:bodyPr anchor="t"/>
          <a:lstStyle/>
          <a:p>
            <a:r>
              <a:rPr lang="en-US" dirty="0">
                <a:ea typeface="ＭＳ Ｐゴシック"/>
              </a:rPr>
              <a:t>Tacoma Dome station area</a:t>
            </a:r>
            <a:endParaRPr lang="en-US" dirty="0"/>
          </a:p>
        </p:txBody>
      </p:sp>
      <p:sp>
        <p:nvSpPr>
          <p:cNvPr id="7" name="TextBox 6">
            <a:extLst>
              <a:ext uri="{FF2B5EF4-FFF2-40B4-BE49-F238E27FC236}">
                <a16:creationId xmlns="" xmlns:a16="http://schemas.microsoft.com/office/drawing/2014/main" id="{BE33B8B1-2C1F-49B2-9F97-5A0E037BD47A}"/>
              </a:ext>
              <a:ext uri="{C183D7F6-B498-43B3-948B-1728B52AA6E4}">
                <adec:decorative xmlns:adec="http://schemas.microsoft.com/office/drawing/2017/decorative" xmlns="" val="0"/>
              </a:ext>
            </a:extLst>
          </p:cNvPr>
          <p:cNvSpPr txBox="1"/>
          <p:nvPr/>
        </p:nvSpPr>
        <p:spPr>
          <a:xfrm>
            <a:off x="4812702" y="648400"/>
            <a:ext cx="4233024" cy="3939540"/>
          </a:xfrm>
          <a:prstGeom prst="rect">
            <a:avLst/>
          </a:prstGeom>
          <a:noFill/>
        </p:spPr>
        <p:txBody>
          <a:bodyPr wrap="square" rtlCol="0">
            <a:spAutoFit/>
          </a:bodyPr>
          <a:lstStyle/>
          <a:p>
            <a:pPr>
              <a:spcBef>
                <a:spcPts val="1200"/>
              </a:spcBef>
              <a:buSzPct val="100000"/>
            </a:pPr>
            <a:r>
              <a:rPr lang="en-US" sz="1600" b="1" dirty="0">
                <a:solidFill>
                  <a:schemeClr val="accent3"/>
                </a:solidFill>
                <a:latin typeface="+mn-lt"/>
              </a:rPr>
              <a:t>Routes</a:t>
            </a: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Preferred Tacoma 25th Street-West</a:t>
            </a:r>
          </a:p>
          <a:p>
            <a:pPr marL="342900" indent="-342900">
              <a:spcBef>
                <a:spcPts val="1200"/>
              </a:spcBef>
              <a:buSzPct val="100000"/>
              <a:buFont typeface="Arial" panose="020B0604020202020204" pitchFamily="34" charset="0"/>
              <a:buChar char="•"/>
            </a:pPr>
            <a:r>
              <a:rPr lang="en-US" sz="1600" dirty="0">
                <a:solidFill>
                  <a:schemeClr val="accent3"/>
                </a:solidFill>
              </a:rPr>
              <a:t>Tacoma 25th Street-East</a:t>
            </a:r>
            <a:endParaRPr lang="en-US" sz="1600" dirty="0">
              <a:solidFill>
                <a:schemeClr val="accent3"/>
              </a:solidFill>
              <a:latin typeface="+mn-lt"/>
            </a:endParaRP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Tacoma Close to Sounder</a:t>
            </a: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Tacoma 26th Street</a:t>
            </a:r>
          </a:p>
          <a:p>
            <a:pPr>
              <a:spcBef>
                <a:spcPts val="1200"/>
              </a:spcBef>
              <a:buSzPct val="100000"/>
            </a:pPr>
            <a:r>
              <a:rPr lang="en-US" sz="1600" b="1" dirty="0">
                <a:solidFill>
                  <a:schemeClr val="accent3"/>
                </a:solidFill>
                <a:latin typeface="+mn-lt"/>
              </a:rPr>
              <a:t>Stations</a:t>
            </a: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Tacoma 25th Street-West Station</a:t>
            </a: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Tacoma Close to Sounder Station</a:t>
            </a: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Tacoma 25th Street-East Station</a:t>
            </a:r>
          </a:p>
          <a:p>
            <a:pPr marL="342900" indent="-342900">
              <a:spcBef>
                <a:spcPts val="1200"/>
              </a:spcBef>
              <a:buSzPct val="100000"/>
              <a:buFont typeface="Arial" panose="020B0604020202020204" pitchFamily="34" charset="0"/>
              <a:buChar char="•"/>
            </a:pPr>
            <a:r>
              <a:rPr lang="en-US" sz="1600" dirty="0">
                <a:solidFill>
                  <a:schemeClr val="accent3"/>
                </a:solidFill>
                <a:latin typeface="+mn-lt"/>
              </a:rPr>
              <a:t>Tacoma 26th Street Station</a:t>
            </a:r>
          </a:p>
        </p:txBody>
      </p:sp>
      <p:pic>
        <p:nvPicPr>
          <p:cNvPr id="4" name="Picture 3" descr="Map shows the Tacoma segment including the preferred alternative and other alternatives for study in the Draft EIS. The preferred alternative, 25th Street - West station, is located on East 25th Street across from the Tacoma Dome Station Parking Garage. There is a second option on East 25th Street, called 25th Street West, located east of G Street. The Tacoma Close to Sounder alternative is located on the north side of the existing Sounder tracks between East D Street and East G Street. The Tacoma 26th Street station alternative is located on East 26th Street and East D Street.">
            <a:extLst>
              <a:ext uri="{FF2B5EF4-FFF2-40B4-BE49-F238E27FC236}">
                <a16:creationId xmlns="" xmlns:a16="http://schemas.microsoft.com/office/drawing/2014/main" id="{A9D84623-3B73-4862-AB38-7E795C199D54}"/>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322011" y="860283"/>
            <a:ext cx="4490691" cy="3515774"/>
          </a:xfrm>
          <a:prstGeom prst="rect">
            <a:avLst/>
          </a:prstGeom>
        </p:spPr>
      </p:pic>
    </p:spTree>
    <p:extLst>
      <p:ext uri="{BB962C8B-B14F-4D97-AF65-F5344CB8AC3E}">
        <p14:creationId xmlns:p14="http://schemas.microsoft.com/office/powerpoint/2010/main" val="3879306297"/>
      </p:ext>
    </p:extLst>
  </p:cSld>
  <p:clrMapOvr>
    <a:masterClrMapping/>
  </p:clrMapOvr>
  <mc:AlternateContent xmlns:mc="http://schemas.openxmlformats.org/markup-compatibility/2006" xmlns:p14="http://schemas.microsoft.com/office/powerpoint/2010/main">
    <mc:Choice Requires="p14">
      <p:transition spd="slow" p14:dur="2000" advTm="13921"/>
    </mc:Choice>
    <mc:Fallback xmlns="">
      <p:transition spd="slow" advTm="1392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62CD4-89DD-B043-9AEC-3CA3A1A0DD39}"/>
              </a:ext>
            </a:extLst>
          </p:cNvPr>
          <p:cNvSpPr>
            <a:spLocks noGrp="1"/>
          </p:cNvSpPr>
          <p:nvPr>
            <p:ph type="title"/>
          </p:nvPr>
        </p:nvSpPr>
        <p:spPr>
          <a:xfrm>
            <a:off x="297620" y="239547"/>
            <a:ext cx="7886700" cy="620712"/>
          </a:xfrm>
        </p:spPr>
        <p:txBody>
          <a:bodyPr anchor="t"/>
          <a:lstStyle/>
          <a:p>
            <a:r>
              <a:rPr lang="en-US" dirty="0">
                <a:ea typeface="ＭＳ Ｐゴシック"/>
              </a:rPr>
              <a:t>Portland Avenue station area</a:t>
            </a:r>
            <a:endParaRPr lang="en-US" dirty="0"/>
          </a:p>
        </p:txBody>
      </p:sp>
      <p:pic>
        <p:nvPicPr>
          <p:cNvPr id="4" name="Picture 3" descr="The map shows the Portland Avenue segment where there are two station options currently being studied. Both station options are elevated. The first station option, Portland Avenue Station, is located near the intersection of Portland Avenue East and East 26th Street. The second station option is called the Portland Avenue Span, which is elevated and spans Portland Avenue East near I-5.">
            <a:extLst>
              <a:ext uri="{FF2B5EF4-FFF2-40B4-BE49-F238E27FC236}">
                <a16:creationId xmlns="" xmlns:a16="http://schemas.microsoft.com/office/drawing/2014/main" id="{6D983386-7C0C-4603-AED5-7E0E62F98716}"/>
              </a:ext>
              <a:ext uri="{C183D7F6-B498-43B3-948B-1728B52AA6E4}">
                <adec:decorative xmlns:adec="http://schemas.microsoft.com/office/drawing/2017/decorative" xmlns="" val="0"/>
              </a:ext>
            </a:extLst>
          </p:cNvPr>
          <p:cNvPicPr>
            <a:picLocks noChangeAspect="1"/>
          </p:cNvPicPr>
          <p:nvPr/>
        </p:nvPicPr>
        <p:blipFill>
          <a:blip r:embed="rId3"/>
          <a:stretch>
            <a:fillRect/>
          </a:stretch>
        </p:blipFill>
        <p:spPr>
          <a:xfrm>
            <a:off x="297620" y="696166"/>
            <a:ext cx="4096555" cy="3587075"/>
          </a:xfrm>
          <a:prstGeom prst="rect">
            <a:avLst/>
          </a:prstGeom>
        </p:spPr>
      </p:pic>
      <p:sp>
        <p:nvSpPr>
          <p:cNvPr id="7" name="TextBox 6">
            <a:extLst>
              <a:ext uri="{FF2B5EF4-FFF2-40B4-BE49-F238E27FC236}">
                <a16:creationId xmlns="" xmlns:a16="http://schemas.microsoft.com/office/drawing/2014/main" id="{57F5CD2A-887D-491B-AB84-24CBB9E2EDE2}"/>
              </a:ext>
              <a:ext uri="{C183D7F6-B498-43B3-948B-1728B52AA6E4}">
                <adec:decorative xmlns:adec="http://schemas.microsoft.com/office/drawing/2017/decorative" xmlns="" val="0"/>
              </a:ext>
            </a:extLst>
          </p:cNvPr>
          <p:cNvSpPr txBox="1"/>
          <p:nvPr/>
        </p:nvSpPr>
        <p:spPr>
          <a:xfrm>
            <a:off x="4572000" y="1227819"/>
            <a:ext cx="4572000" cy="2523768"/>
          </a:xfrm>
          <a:prstGeom prst="rect">
            <a:avLst/>
          </a:prstGeom>
          <a:noFill/>
        </p:spPr>
        <p:txBody>
          <a:bodyPr wrap="square" rtlCol="0">
            <a:spAutoFit/>
          </a:bodyPr>
          <a:lstStyle/>
          <a:p>
            <a:pPr>
              <a:spcBef>
                <a:spcPts val="1200"/>
              </a:spcBef>
              <a:buSzPct val="100000"/>
            </a:pPr>
            <a:r>
              <a:rPr lang="en-US" b="1" dirty="0">
                <a:solidFill>
                  <a:schemeClr val="accent3"/>
                </a:solidFill>
                <a:latin typeface="+mn-lt"/>
              </a:rPr>
              <a:t>Routes</a:t>
            </a:r>
          </a:p>
          <a:p>
            <a:pPr marL="342900" indent="-342900">
              <a:spcBef>
                <a:spcPts val="1200"/>
              </a:spcBef>
              <a:buSzPct val="100000"/>
              <a:buFont typeface="Arial" panose="020B0604020202020204" pitchFamily="34" charset="0"/>
              <a:buChar char="•"/>
            </a:pPr>
            <a:r>
              <a:rPr lang="en-US" dirty="0">
                <a:solidFill>
                  <a:schemeClr val="accent3"/>
                </a:solidFill>
                <a:latin typeface="+mn-lt"/>
              </a:rPr>
              <a:t>Preferred Tacoma 25th Street-West</a:t>
            </a:r>
          </a:p>
          <a:p>
            <a:pPr marL="342900" indent="-342900">
              <a:spcBef>
                <a:spcPts val="1200"/>
              </a:spcBef>
              <a:buSzPct val="100000"/>
              <a:buFont typeface="Arial" panose="020B0604020202020204" pitchFamily="34" charset="0"/>
              <a:buChar char="•"/>
            </a:pPr>
            <a:r>
              <a:rPr lang="en-US" dirty="0">
                <a:solidFill>
                  <a:schemeClr val="accent3"/>
                </a:solidFill>
                <a:latin typeface="+mn-lt"/>
              </a:rPr>
              <a:t>Portland Avenue Design Option</a:t>
            </a:r>
          </a:p>
          <a:p>
            <a:pPr>
              <a:spcBef>
                <a:spcPts val="1200"/>
              </a:spcBef>
              <a:buSzPct val="100000"/>
            </a:pPr>
            <a:r>
              <a:rPr lang="en-US" b="1" dirty="0">
                <a:solidFill>
                  <a:schemeClr val="accent3"/>
                </a:solidFill>
                <a:latin typeface="+mn-lt"/>
              </a:rPr>
              <a:t>Stations</a:t>
            </a:r>
          </a:p>
          <a:p>
            <a:pPr marL="342900" indent="-342900">
              <a:spcBef>
                <a:spcPts val="1200"/>
              </a:spcBef>
              <a:buSzPct val="100000"/>
              <a:buFont typeface="Arial" panose="020B0604020202020204" pitchFamily="34" charset="0"/>
              <a:buChar char="•"/>
            </a:pPr>
            <a:r>
              <a:rPr lang="en-US" dirty="0">
                <a:solidFill>
                  <a:schemeClr val="accent3"/>
                </a:solidFill>
                <a:latin typeface="+mn-lt"/>
              </a:rPr>
              <a:t>Portland Avenue Station</a:t>
            </a:r>
          </a:p>
          <a:p>
            <a:pPr marL="342900" indent="-342900">
              <a:spcBef>
                <a:spcPts val="1200"/>
              </a:spcBef>
              <a:buSzPct val="100000"/>
              <a:buFont typeface="Arial" panose="020B0604020202020204" pitchFamily="34" charset="0"/>
              <a:buChar char="•"/>
            </a:pPr>
            <a:r>
              <a:rPr lang="en-US" dirty="0">
                <a:solidFill>
                  <a:schemeClr val="accent3"/>
                </a:solidFill>
                <a:latin typeface="+mn-lt"/>
              </a:rPr>
              <a:t>Portland Avenue Span Station Option</a:t>
            </a:r>
          </a:p>
        </p:txBody>
      </p:sp>
    </p:spTree>
    <p:extLst>
      <p:ext uri="{BB962C8B-B14F-4D97-AF65-F5344CB8AC3E}">
        <p14:creationId xmlns:p14="http://schemas.microsoft.com/office/powerpoint/2010/main" val="1509372385"/>
      </p:ext>
    </p:extLst>
  </p:cSld>
  <p:clrMapOvr>
    <a:masterClrMapping/>
  </p:clrMapOvr>
  <mc:AlternateContent xmlns:mc="http://schemas.openxmlformats.org/markup-compatibility/2006" xmlns:p14="http://schemas.microsoft.com/office/powerpoint/2010/main">
    <mc:Choice Requires="p14">
      <p:transition spd="slow" p14:dur="2000" advTm="3518"/>
    </mc:Choice>
    <mc:Fallback xmlns="">
      <p:transition spd="slow" advTm="351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62CD4-89DD-B043-9AEC-3CA3A1A0DD39}"/>
              </a:ext>
            </a:extLst>
          </p:cNvPr>
          <p:cNvSpPr>
            <a:spLocks noGrp="1"/>
          </p:cNvSpPr>
          <p:nvPr>
            <p:ph type="title"/>
          </p:nvPr>
        </p:nvSpPr>
        <p:spPr/>
        <p:txBody>
          <a:bodyPr anchor="t"/>
          <a:lstStyle/>
          <a:p>
            <a:r>
              <a:rPr lang="en-US" dirty="0">
                <a:ea typeface="ＭＳ Ｐゴシック"/>
              </a:rPr>
              <a:t>Environmental review underway</a:t>
            </a:r>
            <a:endParaRPr lang="en-US" dirty="0"/>
          </a:p>
        </p:txBody>
      </p:sp>
      <p:sp>
        <p:nvSpPr>
          <p:cNvPr id="7" name="Text Placeholder 2">
            <a:extLst>
              <a:ext uri="{FF2B5EF4-FFF2-40B4-BE49-F238E27FC236}">
                <a16:creationId xmlns="" xmlns:a16="http://schemas.microsoft.com/office/drawing/2014/main" id="{C560CB5A-CC88-430A-ADAE-B6902E929E68}"/>
              </a:ext>
            </a:extLst>
          </p:cNvPr>
          <p:cNvSpPr>
            <a:spLocks noGrp="1"/>
          </p:cNvSpPr>
          <p:nvPr>
            <p:ph type="body" sz="quarter" idx="10"/>
          </p:nvPr>
        </p:nvSpPr>
        <p:spPr>
          <a:xfrm>
            <a:off x="628650" y="895351"/>
            <a:ext cx="8157004" cy="3454507"/>
          </a:xfrm>
        </p:spPr>
        <p:txBody>
          <a:bodyPr anchor="t"/>
          <a:lstStyle/>
          <a:p>
            <a:pPr marL="0" lvl="4" indent="0">
              <a:buNone/>
            </a:pPr>
            <a:r>
              <a:rPr lang="en-US" sz="2000" dirty="0">
                <a:solidFill>
                  <a:schemeClr val="accent3"/>
                </a:solidFill>
                <a:ea typeface="ＭＳ Ｐゴシック"/>
              </a:rPr>
              <a:t>Our technical experts are working on:</a:t>
            </a:r>
          </a:p>
          <a:p>
            <a:pPr marL="0" lvl="4" indent="0">
              <a:buNone/>
            </a:pPr>
            <a:endParaRPr lang="en-US" sz="2000" dirty="0">
              <a:solidFill>
                <a:schemeClr val="accent3"/>
              </a:solidFill>
              <a:ea typeface="ＭＳ Ｐゴシック"/>
            </a:endParaRPr>
          </a:p>
          <a:p>
            <a:pPr lvl="4"/>
            <a:r>
              <a:rPr lang="en-US" sz="2000" dirty="0">
                <a:solidFill>
                  <a:schemeClr val="accent3"/>
                </a:solidFill>
                <a:ea typeface="ＭＳ Ｐゴシック"/>
              </a:rPr>
              <a:t>Collecting data out in the field</a:t>
            </a:r>
          </a:p>
          <a:p>
            <a:pPr lvl="4"/>
            <a:r>
              <a:rPr lang="en-US" sz="2000" dirty="0">
                <a:solidFill>
                  <a:schemeClr val="accent3"/>
                </a:solidFill>
                <a:ea typeface="ＭＳ Ｐゴシック"/>
              </a:rPr>
              <a:t>Analyzing potential impacts and benefits to route and station options</a:t>
            </a:r>
          </a:p>
          <a:p>
            <a:pPr lvl="4"/>
            <a:r>
              <a:rPr lang="en-US" sz="2000" dirty="0">
                <a:solidFill>
                  <a:schemeClr val="accent3"/>
                </a:solidFill>
                <a:ea typeface="ＭＳ Ｐゴシック"/>
              </a:rPr>
              <a:t>Identifying mitigation measures</a:t>
            </a:r>
          </a:p>
          <a:p>
            <a:pPr lvl="4"/>
            <a:endParaRPr lang="en-US" sz="2000" dirty="0">
              <a:solidFill>
                <a:schemeClr val="accent3"/>
              </a:solidFill>
              <a:ea typeface="ＭＳ Ｐゴシック"/>
            </a:endParaRPr>
          </a:p>
          <a:p>
            <a:pPr marL="0" lvl="4" indent="0">
              <a:buNone/>
            </a:pPr>
            <a:r>
              <a:rPr lang="en-US" sz="2000" dirty="0">
                <a:solidFill>
                  <a:schemeClr val="accent3"/>
                </a:solidFill>
                <a:ea typeface="ＭＳ Ｐゴシック"/>
              </a:rPr>
              <a:t>Findings will be included in the Draft Environmental Impact </a:t>
            </a:r>
            <a:r>
              <a:rPr lang="en-US" sz="2000" dirty="0" smtClean="0">
                <a:solidFill>
                  <a:schemeClr val="accent3"/>
                </a:solidFill>
                <a:ea typeface="ＭＳ Ｐゴシック"/>
              </a:rPr>
              <a:t>Statement.  After public comments on the DEIS are received, the </a:t>
            </a:r>
            <a:r>
              <a:rPr lang="en-US" sz="2000" dirty="0">
                <a:solidFill>
                  <a:schemeClr val="accent3"/>
                </a:solidFill>
                <a:ea typeface="ＭＳ Ｐゴシック"/>
              </a:rPr>
              <a:t>Sound Transit Board will confirm or modify the preferred </a:t>
            </a:r>
            <a:r>
              <a:rPr lang="en-US" sz="2000" dirty="0" smtClean="0">
                <a:solidFill>
                  <a:schemeClr val="accent3"/>
                </a:solidFill>
                <a:ea typeface="ＭＳ Ｐゴシック"/>
              </a:rPr>
              <a:t>alternative </a:t>
            </a:r>
            <a:r>
              <a:rPr lang="en-US" dirty="0" smtClean="0">
                <a:solidFill>
                  <a:schemeClr val="accent3"/>
                </a:solidFill>
                <a:ea typeface="ＭＳ Ｐゴシック"/>
              </a:rPr>
              <a:t>(</a:t>
            </a:r>
            <a:r>
              <a:rPr lang="en-US" smtClean="0">
                <a:solidFill>
                  <a:schemeClr val="accent3"/>
                </a:solidFill>
                <a:ea typeface="ＭＳ Ｐゴシック"/>
              </a:rPr>
              <a:t>early 2022)</a:t>
            </a:r>
            <a:endParaRPr lang="en-US" dirty="0">
              <a:solidFill>
                <a:schemeClr val="accent3"/>
              </a:solidFill>
              <a:ea typeface="ＭＳ Ｐゴシック"/>
            </a:endParaRPr>
          </a:p>
          <a:p>
            <a:pPr lvl="2"/>
            <a:endParaRPr lang="en-US" dirty="0">
              <a:solidFill>
                <a:schemeClr val="accent3"/>
              </a:solidFill>
            </a:endParaRPr>
          </a:p>
          <a:p>
            <a:pPr lvl="2"/>
            <a:endParaRPr lang="en-US" sz="2400" dirty="0"/>
          </a:p>
        </p:txBody>
      </p:sp>
    </p:spTree>
    <p:extLst>
      <p:ext uri="{BB962C8B-B14F-4D97-AF65-F5344CB8AC3E}">
        <p14:creationId xmlns:p14="http://schemas.microsoft.com/office/powerpoint/2010/main" val="620691649"/>
      </p:ext>
    </p:extLst>
  </p:cSld>
  <p:clrMapOvr>
    <a:masterClrMapping/>
  </p:clrMapOvr>
  <mc:AlternateContent xmlns:mc="http://schemas.openxmlformats.org/markup-compatibility/2006" xmlns:p14="http://schemas.microsoft.com/office/powerpoint/2010/main">
    <mc:Choice Requires="p14">
      <p:transition spd="slow" p14:dur="2000" advTm="16362"/>
    </mc:Choice>
    <mc:Fallback xmlns="">
      <p:transition spd="slow" advTm="16362"/>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062CD4-89DD-B043-9AEC-3CA3A1A0DD39}"/>
              </a:ext>
            </a:extLst>
          </p:cNvPr>
          <p:cNvSpPr>
            <a:spLocks noGrp="1"/>
          </p:cNvSpPr>
          <p:nvPr>
            <p:ph type="title"/>
          </p:nvPr>
        </p:nvSpPr>
        <p:spPr/>
        <p:txBody>
          <a:bodyPr/>
          <a:lstStyle/>
          <a:p>
            <a:r>
              <a:rPr lang="en-US" dirty="0"/>
              <a:t>Station access planning</a:t>
            </a:r>
          </a:p>
        </p:txBody>
      </p:sp>
      <p:sp>
        <p:nvSpPr>
          <p:cNvPr id="9" name="TextBox 8">
            <a:extLst>
              <a:ext uri="{FF2B5EF4-FFF2-40B4-BE49-F238E27FC236}">
                <a16:creationId xmlns="" xmlns:a16="http://schemas.microsoft.com/office/drawing/2014/main" id="{B695EC11-4E42-42F2-AA55-978D4B4FFF06}"/>
              </a:ext>
            </a:extLst>
          </p:cNvPr>
          <p:cNvSpPr txBox="1"/>
          <p:nvPr/>
        </p:nvSpPr>
        <p:spPr>
          <a:xfrm>
            <a:off x="554390" y="1158678"/>
            <a:ext cx="4572000" cy="2339102"/>
          </a:xfrm>
          <a:prstGeom prst="rect">
            <a:avLst/>
          </a:prstGeom>
          <a:noFill/>
        </p:spPr>
        <p:txBody>
          <a:bodyPr wrap="square" rtlCol="0">
            <a:spAutoFit/>
          </a:bodyPr>
          <a:lstStyle/>
          <a:p>
            <a:pPr>
              <a:spcBef>
                <a:spcPts val="1200"/>
              </a:spcBef>
              <a:buSzPct val="100000"/>
            </a:pPr>
            <a:r>
              <a:rPr lang="en-US" dirty="0">
                <a:solidFill>
                  <a:schemeClr val="accent3"/>
                </a:solidFill>
                <a:latin typeface="+mn-lt"/>
              </a:rPr>
              <a:t>In addition to studying where routes and stations could go, the project team is also:</a:t>
            </a:r>
          </a:p>
          <a:p>
            <a:pPr marL="342900" indent="-342900">
              <a:spcBef>
                <a:spcPts val="1200"/>
              </a:spcBef>
              <a:buSzPct val="100000"/>
              <a:buFont typeface="Arial" panose="020B0604020202020204" pitchFamily="34" charset="0"/>
              <a:buChar char="•"/>
            </a:pPr>
            <a:r>
              <a:rPr lang="en-US" dirty="0">
                <a:solidFill>
                  <a:schemeClr val="accent3"/>
                </a:solidFill>
                <a:latin typeface="+mn-lt"/>
              </a:rPr>
              <a:t>Developing and refining station concepts</a:t>
            </a:r>
          </a:p>
          <a:p>
            <a:pPr marL="342900" indent="-342900">
              <a:spcBef>
                <a:spcPts val="1200"/>
              </a:spcBef>
              <a:buSzPct val="100000"/>
              <a:buFont typeface="Arial" panose="020B0604020202020204" pitchFamily="34" charset="0"/>
              <a:buChar char="•"/>
            </a:pPr>
            <a:r>
              <a:rPr lang="en-US" dirty="0">
                <a:solidFill>
                  <a:schemeClr val="accent3"/>
                </a:solidFill>
                <a:latin typeface="+mn-lt"/>
              </a:rPr>
              <a:t>Exploring how to improve access to our future stations on foot, wheels and transit</a:t>
            </a:r>
          </a:p>
        </p:txBody>
      </p:sp>
      <p:pic>
        <p:nvPicPr>
          <p:cNvPr id="3" name="Picture 2" descr="The screenshot shows the screen reader-friendly survey online at tdlink.participate.online where you can provide feedback on walking, rolling and cycling connections to future stations.">
            <a:extLst>
              <a:ext uri="{FF2B5EF4-FFF2-40B4-BE49-F238E27FC236}">
                <a16:creationId xmlns="" xmlns:a16="http://schemas.microsoft.com/office/drawing/2014/main" id="{3B303CCC-12DC-49A4-A04B-C621293D70B5}"/>
              </a:ext>
            </a:extLst>
          </p:cNvPr>
          <p:cNvPicPr>
            <a:picLocks noChangeAspect="1"/>
          </p:cNvPicPr>
          <p:nvPr/>
        </p:nvPicPr>
        <p:blipFill>
          <a:blip r:embed="rId3"/>
          <a:stretch>
            <a:fillRect/>
          </a:stretch>
        </p:blipFill>
        <p:spPr>
          <a:xfrm>
            <a:off x="5324510" y="274639"/>
            <a:ext cx="3612797" cy="4107180"/>
          </a:xfrm>
          <a:prstGeom prst="rect">
            <a:avLst/>
          </a:prstGeom>
        </p:spPr>
      </p:pic>
    </p:spTree>
    <p:extLst>
      <p:ext uri="{BB962C8B-B14F-4D97-AF65-F5344CB8AC3E}">
        <p14:creationId xmlns:p14="http://schemas.microsoft.com/office/powerpoint/2010/main" val="3067554371"/>
      </p:ext>
    </p:extLst>
  </p:cSld>
  <p:clrMapOvr>
    <a:masterClrMapping/>
  </p:clrMapOvr>
  <mc:AlternateContent xmlns:mc="http://schemas.openxmlformats.org/markup-compatibility/2006" xmlns:p14="http://schemas.microsoft.com/office/powerpoint/2010/main">
    <mc:Choice Requires="p14">
      <p:transition spd="slow" p14:dur="2000" advTm="16922"/>
    </mc:Choice>
    <mc:Fallback xmlns="">
      <p:transition spd="slow" advTm="1692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 xmlns:a16="http://schemas.microsoft.com/office/drawing/2014/main" id="{0959B524-44B3-4616-AD54-1D96BC38921C}"/>
              </a:ext>
            </a:extLst>
          </p:cNvPr>
          <p:cNvSpPr txBox="1">
            <a:spLocks noGrp="1"/>
          </p:cNvSpPr>
          <p:nvPr>
            <p:ph type="title" idx="4294967295"/>
          </p:nvPr>
        </p:nvSpPr>
        <p:spPr>
          <a:xfrm>
            <a:off x="2282358" y="1694699"/>
            <a:ext cx="5052373"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1" u="none" strike="noStrike" kern="1200" cap="none" spc="100" normalizeH="0" baseline="0" noProof="0" dirty="0">
                <a:ln>
                  <a:noFill/>
                </a:ln>
                <a:solidFill>
                  <a:schemeClr val="bg1"/>
                </a:solidFill>
                <a:effectLst/>
                <a:uLnTx/>
                <a:uFillTx/>
                <a:latin typeface="Arial" charset="0"/>
                <a:ea typeface="ＭＳ Ｐゴシック" charset="0"/>
                <a:cs typeface="ＭＳ Ｐゴシック" charset="0"/>
              </a:rPr>
              <a:t>  Thank you! Please visit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1" u="sng" strike="noStrike" kern="1200" cap="none" spc="100" normalizeH="0" baseline="0" noProof="0" dirty="0">
                <a:ln>
                  <a:noFill/>
                </a:ln>
                <a:solidFill>
                  <a:schemeClr val="bg1"/>
                </a:solidFill>
                <a:effectLst/>
                <a:uLnTx/>
                <a:uFillTx/>
                <a:latin typeface="Arial" charset="0"/>
                <a:ea typeface="ＭＳ Ｐゴシック" charset="0"/>
                <a:cs typeface="ＭＳ Ｐゴシック" charset="0"/>
              </a:rPr>
              <a:t>tdlink.participate.online</a:t>
            </a:r>
          </a:p>
        </p:txBody>
      </p:sp>
    </p:spTree>
    <p:extLst>
      <p:ext uri="{BB962C8B-B14F-4D97-AF65-F5344CB8AC3E}">
        <p14:creationId xmlns:p14="http://schemas.microsoft.com/office/powerpoint/2010/main" val="3138936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 agency template 2016">
  <a:themeElements>
    <a:clrScheme name="ST PPT template">
      <a:dk1>
        <a:srgbClr val="000000"/>
      </a:dk1>
      <a:lt1>
        <a:srgbClr val="FFFFFF"/>
      </a:lt1>
      <a:dk2>
        <a:srgbClr val="202759"/>
      </a:dk2>
      <a:lt2>
        <a:srgbClr val="D3D4D6"/>
      </a:lt2>
      <a:accent1>
        <a:srgbClr val="2D8A9E"/>
      </a:accent1>
      <a:accent2>
        <a:srgbClr val="234E41"/>
      </a:accent2>
      <a:accent3>
        <a:srgbClr val="0A526C"/>
      </a:accent3>
      <a:accent4>
        <a:srgbClr val="F04036"/>
      </a:accent4>
      <a:accent5>
        <a:srgbClr val="2485C7"/>
      </a:accent5>
      <a:accent6>
        <a:srgbClr val="F59C1C"/>
      </a:accent6>
      <a:hlink>
        <a:srgbClr val="202759"/>
      </a:hlink>
      <a:folHlink>
        <a:srgbClr val="0A526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BB9F755E-B57F-724D-921C-07836375C45C}" vid="{FB83816C-65B4-884B-8226-5E7EC5FF56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TG - Meeting Documents" ma:contentTypeID="0x01010005ECF1E6634E8B4D9AE413454B6FFCF600F29AE1F91C13E54295B7367FCB73DEF7" ma:contentTypeVersion="20" ma:contentTypeDescription="" ma:contentTypeScope="" ma:versionID="a965b886483b70f33e4b4c427d4bb177">
  <xsd:schema xmlns:xsd="http://www.w3.org/2001/XMLSchema" xmlns:xs="http://www.w3.org/2001/XMLSchema" xmlns:p="http://schemas.microsoft.com/office/2006/metadata/properties" xmlns:ns2="de6be5ba-fb65-4aaa-889b-a4fe209004da" xmlns:ns3="7c91c456-8b7f-46d9-949b-9a48f6d2a845" xmlns:ns4="8a13fafc-0270-498a-aca1-73eb5ab0a38c" targetNamespace="http://schemas.microsoft.com/office/2006/metadata/properties" ma:root="true" ma:fieldsID="4c3602d14a1cbe1f39284485e04539d3" ns2:_="" ns3:_="" ns4:_="">
    <xsd:import namespace="de6be5ba-fb65-4aaa-889b-a4fe209004da"/>
    <xsd:import namespace="7c91c456-8b7f-46d9-949b-9a48f6d2a845"/>
    <xsd:import namespace="8a13fafc-0270-498a-aca1-73eb5ab0a38c"/>
    <xsd:element name="properties">
      <xsd:complexType>
        <xsd:sequence>
          <xsd:element name="documentManagement">
            <xsd:complexType>
              <xsd:all>
                <xsd:element ref="ns2:Procurement_x0020_No" minOccurs="0"/>
                <xsd:element ref="ns3:Meeting_x0020_Date"/>
                <xsd:element ref="ns2:Document_x0020_Type"/>
                <xsd:element ref="ns2:From1"/>
                <xsd:element ref="ns2:From_x0020_Organization"/>
                <xsd:element ref="ns4:External_x0020_Meeting_x0020_Typ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6be5ba-fb65-4aaa-889b-a4fe209004da" elementFormDefault="qualified">
    <xsd:import namespace="http://schemas.microsoft.com/office/2006/documentManagement/types"/>
    <xsd:import namespace="http://schemas.microsoft.com/office/infopath/2007/PartnerControls"/>
    <xsd:element name="Procurement_x0020_No" ma:index="1" nillable="true" ma:displayName="Procurement No" ma:default="AE 0030-17" ma:format="Dropdown" ma:hidden="true" ma:internalName="Procurement_x0020_No" ma:readOnly="false">
      <xsd:simpleType>
        <xsd:restriction base="dms:Choice">
          <xsd:enumeration value="AE 0030-17"/>
        </xsd:restriction>
      </xsd:simpleType>
    </xsd:element>
    <xsd:element name="Document_x0020_Type" ma:index="3" ma:displayName="Document Type" ma:format="Dropdown" ma:internalName="Document_x0020_Type">
      <xsd:simpleType>
        <xsd:restriction base="dms:Choice">
          <xsd:enumeration value="Administrative"/>
          <xsd:enumeration value="Agreement"/>
          <xsd:enumeration value="Cost Estimate"/>
          <xsd:enumeration value="Directive"/>
          <xsd:enumeration value="Drawing"/>
          <xsd:enumeration value="FWLE FEIS"/>
          <xsd:enumeration value="GIS"/>
          <xsd:enumeration value="Graphics"/>
          <xsd:enumeration value="Letter"/>
          <xsd:enumeration value="Meeting Record"/>
          <xsd:enumeration value="Monthly Engagement Reports"/>
          <xsd:enumeration value="Permit"/>
          <xsd:enumeration value="Photo"/>
          <xsd:enumeration value="Presentation"/>
          <xsd:enumeration value="Report"/>
          <xsd:enumeration value="Rights of Entry"/>
          <xsd:enumeration value="Risk Management"/>
          <xsd:enumeration value="Schedule"/>
          <xsd:enumeration value="Technical Memo"/>
          <xsd:enumeration value="Transmittal"/>
        </xsd:restriction>
      </xsd:simpleType>
    </xsd:element>
    <xsd:element name="From1" ma:index="4" ma:displayName="From" ma:list="{ca2bee45-dd41-4efc-b06a-4b6753d42c8b}" ma:internalName="From1" ma:showField="To_x002f_From" ma:web="8a13fafc-0270-498a-aca1-73eb5ab0a38c">
      <xsd:simpleType>
        <xsd:restriction base="dms:Lookup"/>
      </xsd:simpleType>
    </xsd:element>
    <xsd:element name="From_x0020_Organization" ma:index="5" ma:displayName="From Organization" ma:list="{ca2bee45-dd41-4efc-b06a-4b6753d42c8b}" ma:internalName="From_x0020_Organization" ma:showField="Organization" ma:web="8a13fafc-0270-498a-aca1-73eb5ab0a38c">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7c91c456-8b7f-46d9-949b-9a48f6d2a845" elementFormDefault="qualified">
    <xsd:import namespace="http://schemas.microsoft.com/office/2006/documentManagement/types"/>
    <xsd:import namespace="http://schemas.microsoft.com/office/infopath/2007/PartnerControls"/>
    <xsd:element name="Meeting_x0020_Date" ma:index="2" ma:displayName="Meeting Date" ma:format="DateOnly" ma:internalName="Meeting_x0020_Date"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8a13fafc-0270-498a-aca1-73eb5ab0a38c" elementFormDefault="qualified">
    <xsd:import namespace="http://schemas.microsoft.com/office/2006/documentManagement/types"/>
    <xsd:import namespace="http://schemas.microsoft.com/office/infopath/2007/PartnerControls"/>
    <xsd:element name="External_x0020_Meeting_x0020_Type" ma:index="13" ma:displayName="External Meeting Type" ma:format="Dropdown" ma:internalName="External_x0020_Meeting_x0020_Type">
      <xsd:simpleType>
        <xsd:restriction base="dms:Choice">
          <xsd:enumeration value="BPA"/>
          <xsd:enumeration value="Briefings"/>
          <xsd:enumeration value="City of Federal Way"/>
          <xsd:enumeration value="City of Fife"/>
          <xsd:enumeration value="City of Kent"/>
          <xsd:enumeration value="City of Milton"/>
          <xsd:enumeration value="City of Tacoma"/>
          <xsd:enumeration value="Elected Leadership Group"/>
          <xsd:enumeration value="FHWA"/>
          <xsd:enumeration value="Fire and Life Safety"/>
          <xsd:enumeration value="FTA"/>
          <xsd:enumeration value="Interagency Group"/>
          <xsd:enumeration value="Olympic Pipeline"/>
          <xsd:enumeration value="Permitting"/>
          <xsd:enumeration value="Pierce County"/>
          <xsd:enumeration value="Port of Tacoma/NWSA"/>
          <xsd:enumeration value="Puyallup Tribe of Indians"/>
          <xsd:enumeration value="Transit Partners"/>
          <xsd:enumeration value="WSDO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rom_x0020_Organization xmlns="de6be5ba-fb65-4aaa-889b-a4fe209004da">43</From_x0020_Organization>
    <Procurement_x0020_No xmlns="de6be5ba-fb65-4aaa-889b-a4fe209004da">AE 0030-17</Procurement_x0020_No>
    <Meeting_x0020_Date xmlns="7c91c456-8b7f-46d9-949b-9a48f6d2a845">2020-10-19T07:00:00+00:00</Meeting_x0020_Date>
    <From1 xmlns="de6be5ba-fb65-4aaa-889b-a4fe209004da">145</From1>
    <External_x0020_Meeting_x0020_Type xmlns="8a13fafc-0270-498a-aca1-73eb5ab0a38c">Briefings</External_x0020_Meeting_x0020_Type>
    <Document_x0020_Type xmlns="de6be5ba-fb65-4aaa-889b-a4fe209004da">Presentation</Document_x0020_Typ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ED6F9F-0BA8-4E38-A61C-016B3BAFFD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e6be5ba-fb65-4aaa-889b-a4fe209004da"/>
    <ds:schemaRef ds:uri="7c91c456-8b7f-46d9-949b-9a48f6d2a845"/>
    <ds:schemaRef ds:uri="8a13fafc-0270-498a-aca1-73eb5ab0a3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505B819-1A9E-49C4-B30B-33DED4F0BE05}">
  <ds:schemaRefs>
    <ds:schemaRef ds:uri="http://schemas.microsoft.com/office/2006/documentManagement/types"/>
    <ds:schemaRef ds:uri="http://www.w3.org/XML/1998/namespace"/>
    <ds:schemaRef ds:uri="8a13fafc-0270-498a-aca1-73eb5ab0a38c"/>
    <ds:schemaRef ds:uri="http://purl.org/dc/elements/1.1/"/>
    <ds:schemaRef ds:uri="http://schemas.microsoft.com/office/2006/metadata/properties"/>
    <ds:schemaRef ds:uri="de6be5ba-fb65-4aaa-889b-a4fe209004da"/>
    <ds:schemaRef ds:uri="7c91c456-8b7f-46d9-949b-9a48f6d2a845"/>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5FAE307-C39F-46C9-807E-9A74B535821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4313</TotalTime>
  <Words>206</Words>
  <Application>Microsoft Office PowerPoint</Application>
  <PresentationFormat>On-screen Show (16:9)</PresentationFormat>
  <Paragraphs>48</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ＭＳ Ｐゴシック</vt:lpstr>
      <vt:lpstr>Arial</vt:lpstr>
      <vt:lpstr>Calibri</vt:lpstr>
      <vt:lpstr>Humnst777 BT</vt:lpstr>
      <vt:lpstr>Times New Roman</vt:lpstr>
      <vt:lpstr>ST agency template 2016</vt:lpstr>
      <vt:lpstr>Sound Transit Tacoma Dome Link Extension</vt:lpstr>
      <vt:lpstr>Land Acknowledgement: The land TDLE will be built on is the homelands of the Coastal Salish tribes.</vt:lpstr>
      <vt:lpstr>Tacoma Dome Link Extension (TDLE)</vt:lpstr>
      <vt:lpstr>Tacoma Dome station area</vt:lpstr>
      <vt:lpstr>Portland Avenue station area</vt:lpstr>
      <vt:lpstr>Environmental review underway</vt:lpstr>
      <vt:lpstr>Station access planning</vt:lpstr>
      <vt:lpstr>  Thank you! Please visit       tdlink.participate.online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 name here</dc:title>
  <dc:creator>Microsoft Office User</dc:creator>
  <cp:lastModifiedBy>Eric Chipps</cp:lastModifiedBy>
  <cp:revision>19</cp:revision>
  <cp:lastPrinted>2019-02-22T01:17:41Z</cp:lastPrinted>
  <dcterms:created xsi:type="dcterms:W3CDTF">2017-02-13T23:47:01Z</dcterms:created>
  <dcterms:modified xsi:type="dcterms:W3CDTF">2020-10-20T17:29:19Z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0x01010005ECF1E6634E8B4D9AE413454B6FFCF600F29AE1F91C13E54295B7367FCB73DEF7</vt:lpwstr>
  </property>
</Properties>
</file>